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54" r:id="rId2"/>
    <p:sldId id="265" r:id="rId3"/>
    <p:sldId id="1103" r:id="rId4"/>
    <p:sldId id="1102" r:id="rId5"/>
    <p:sldId id="1151" r:id="rId6"/>
    <p:sldId id="260" r:id="rId7"/>
    <p:sldId id="1152" r:id="rId8"/>
    <p:sldId id="1154" r:id="rId9"/>
    <p:sldId id="1059" r:id="rId10"/>
    <p:sldId id="1183" r:id="rId11"/>
    <p:sldId id="1106" r:id="rId12"/>
    <p:sldId id="1078" r:id="rId13"/>
    <p:sldId id="1185" r:id="rId14"/>
    <p:sldId id="310" r:id="rId15"/>
    <p:sldId id="1153" r:id="rId16"/>
    <p:sldId id="307" r:id="rId17"/>
    <p:sldId id="1155" r:id="rId18"/>
    <p:sldId id="1156" r:id="rId19"/>
    <p:sldId id="1128" r:id="rId20"/>
    <p:sldId id="1165" r:id="rId21"/>
    <p:sldId id="1176" r:id="rId22"/>
    <p:sldId id="1175" r:id="rId23"/>
    <p:sldId id="1157" r:id="rId24"/>
    <p:sldId id="1161" r:id="rId25"/>
    <p:sldId id="1166" r:id="rId26"/>
    <p:sldId id="1177" r:id="rId27"/>
    <p:sldId id="1170" r:id="rId28"/>
    <p:sldId id="1173" r:id="rId29"/>
    <p:sldId id="1158" r:id="rId30"/>
    <p:sldId id="1162" r:id="rId31"/>
    <p:sldId id="1167" r:id="rId32"/>
    <p:sldId id="1178" r:id="rId33"/>
    <p:sldId id="1172" r:id="rId34"/>
    <p:sldId id="1159" r:id="rId35"/>
    <p:sldId id="1163" r:id="rId36"/>
    <p:sldId id="1168" r:id="rId37"/>
    <p:sldId id="1179" r:id="rId38"/>
    <p:sldId id="1146" r:id="rId39"/>
    <p:sldId id="1160" r:id="rId40"/>
    <p:sldId id="1164" r:id="rId41"/>
    <p:sldId id="1169" r:id="rId42"/>
    <p:sldId id="1180" r:id="rId43"/>
    <p:sldId id="1171" r:id="rId44"/>
    <p:sldId id="336" r:id="rId45"/>
    <p:sldId id="1181" r:id="rId46"/>
    <p:sldId id="1184" r:id="rId47"/>
    <p:sldId id="1148" r:id="rId48"/>
    <p:sldId id="33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CB2BD-10BB-AA1C-FC0D-985E56A64029}" name="Justin Klaparda" initials="JK" userId="S::JKlaparda@esassoc.com::28d58856-5181-4887-bd9d-59aa88852a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lvia Palomera" initials="SP" lastIdx="5" clrIdx="0">
    <p:extLst>
      <p:ext uri="{19B8F6BF-5375-455C-9EA6-DF929625EA0E}">
        <p15:presenceInfo xmlns:p15="http://schemas.microsoft.com/office/powerpoint/2012/main" userId="S-1-5-21-2243798287-2584534642-3064315988-8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B04"/>
    <a:srgbClr val="1D345D"/>
    <a:srgbClr val="D4D6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F3B78-99BF-4FB6-B8CC-87E2D67B2A54}" v="1" dt="2023-09-19T00:16:47.434"/>
    <p1510:client id="{AB63CD25-ECCE-4389-B16E-2FD1D891518B}" v="3" dt="2023-09-19T19:21:51.50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2538" autoAdjust="0"/>
  </p:normalViewPr>
  <p:slideViewPr>
    <p:cSldViewPr snapToGrid="0" showGuides="1">
      <p:cViewPr varScale="1">
        <p:scale>
          <a:sx n="71" d="100"/>
          <a:sy n="71" d="100"/>
        </p:scale>
        <p:origin x="1042" y="43"/>
      </p:cViewPr>
      <p:guideLst>
        <p:guide orient="horz" pos="2160"/>
        <p:guide pos="3816"/>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Ramirez" userId="1858.oneesa.egnyte.com_tp_egnyte_plus" providerId="OAuth2" clId="{AB63CD25-ECCE-4389-B16E-2FD1D891518B}"/>
    <pc:docChg chg="custSel addSld delSld modSld">
      <pc:chgData name="Vanessa Ramirez" userId="1858.oneesa.egnyte.com_tp_egnyte_plus" providerId="OAuth2" clId="{AB63CD25-ECCE-4389-B16E-2FD1D891518B}" dt="2023-09-19T19:30:39.806" v="33" actId="20577"/>
      <pc:docMkLst>
        <pc:docMk/>
      </pc:docMkLst>
      <pc:sldChg chg="addSp modSp mod">
        <pc:chgData name="Vanessa Ramirez" userId="1858.oneesa.egnyte.com_tp_egnyte_plus" providerId="OAuth2" clId="{AB63CD25-ECCE-4389-B16E-2FD1D891518B}" dt="2023-09-19T19:22:09.545" v="10" actId="1076"/>
        <pc:sldMkLst>
          <pc:docMk/>
          <pc:sldMk cId="3787621030" sldId="1148"/>
        </pc:sldMkLst>
        <pc:spChg chg="mod">
          <ac:chgData name="Vanessa Ramirez" userId="1858.oneesa.egnyte.com_tp_egnyte_plus" providerId="OAuth2" clId="{AB63CD25-ECCE-4389-B16E-2FD1D891518B}" dt="2023-09-19T19:21:59.140" v="9" actId="20577"/>
          <ac:spMkLst>
            <pc:docMk/>
            <pc:sldMk cId="3787621030" sldId="1148"/>
            <ac:spMk id="3" creationId="{CC290BE7-661A-4F12-93B3-2DC70F5FF531}"/>
          </ac:spMkLst>
        </pc:spChg>
        <pc:picChg chg="add mod">
          <ac:chgData name="Vanessa Ramirez" userId="1858.oneesa.egnyte.com_tp_egnyte_plus" providerId="OAuth2" clId="{AB63CD25-ECCE-4389-B16E-2FD1D891518B}" dt="2023-09-19T19:22:09.545" v="10" actId="1076"/>
          <ac:picMkLst>
            <pc:docMk/>
            <pc:sldMk cId="3787621030" sldId="1148"/>
            <ac:picMk id="5" creationId="{B8862C4A-1D02-B33F-D04C-FC81EFA28461}"/>
          </ac:picMkLst>
        </pc:picChg>
      </pc:sldChg>
      <pc:sldChg chg="modSp mod">
        <pc:chgData name="Vanessa Ramirez" userId="1858.oneesa.egnyte.com_tp_egnyte_plus" providerId="OAuth2" clId="{AB63CD25-ECCE-4389-B16E-2FD1D891518B}" dt="2023-09-19T19:30:39.806" v="33" actId="20577"/>
        <pc:sldMkLst>
          <pc:docMk/>
          <pc:sldMk cId="2835154315" sldId="1158"/>
        </pc:sldMkLst>
        <pc:spChg chg="mod">
          <ac:chgData name="Vanessa Ramirez" userId="1858.oneesa.egnyte.com_tp_egnyte_plus" providerId="OAuth2" clId="{AB63CD25-ECCE-4389-B16E-2FD1D891518B}" dt="2023-09-19T19:30:39.806" v="33" actId="20577"/>
          <ac:spMkLst>
            <pc:docMk/>
            <pc:sldMk cId="2835154315" sldId="1158"/>
            <ac:spMk id="6" creationId="{9BD79E44-6699-4328-8584-24835DEACB67}"/>
          </ac:spMkLst>
        </pc:spChg>
      </pc:sldChg>
      <pc:sldChg chg="del">
        <pc:chgData name="Vanessa Ramirez" userId="1858.oneesa.egnyte.com_tp_egnyte_plus" providerId="OAuth2" clId="{AB63CD25-ECCE-4389-B16E-2FD1D891518B}" dt="2023-09-19T19:30:22.506" v="32" actId="47"/>
        <pc:sldMkLst>
          <pc:docMk/>
          <pc:sldMk cId="3397081069" sldId="1182"/>
        </pc:sldMkLst>
      </pc:sldChg>
      <pc:sldChg chg="addSp delSp modSp add mod">
        <pc:chgData name="Vanessa Ramirez" userId="1858.oneesa.egnyte.com_tp_egnyte_plus" providerId="OAuth2" clId="{AB63CD25-ECCE-4389-B16E-2FD1D891518B}" dt="2023-09-19T19:30:12.796" v="31" actId="1076"/>
        <pc:sldMkLst>
          <pc:docMk/>
          <pc:sldMk cId="1151474962" sldId="1185"/>
        </pc:sldMkLst>
        <pc:spChg chg="mod">
          <ac:chgData name="Vanessa Ramirez" userId="1858.oneesa.egnyte.com_tp_egnyte_plus" providerId="OAuth2" clId="{AB63CD25-ECCE-4389-B16E-2FD1D891518B}" dt="2023-09-19T19:30:12.796" v="31" actId="1076"/>
          <ac:spMkLst>
            <pc:docMk/>
            <pc:sldMk cId="1151474962" sldId="1185"/>
            <ac:spMk id="3" creationId="{29BD70B8-7B53-130F-E070-4159DE3DC95B}"/>
          </ac:spMkLst>
        </pc:spChg>
        <pc:spChg chg="mod">
          <ac:chgData name="Vanessa Ramirez" userId="1858.oneesa.egnyte.com_tp_egnyte_plus" providerId="OAuth2" clId="{AB63CD25-ECCE-4389-B16E-2FD1D891518B}" dt="2023-09-19T19:29:15.826" v="25" actId="1076"/>
          <ac:spMkLst>
            <pc:docMk/>
            <pc:sldMk cId="1151474962" sldId="1185"/>
            <ac:spMk id="9" creationId="{5606F710-FC49-8B14-DA96-C26F22CFF78E}"/>
          </ac:spMkLst>
        </pc:spChg>
        <pc:spChg chg="mod">
          <ac:chgData name="Vanessa Ramirez" userId="1858.oneesa.egnyte.com_tp_egnyte_plus" providerId="OAuth2" clId="{AB63CD25-ECCE-4389-B16E-2FD1D891518B}" dt="2023-09-19T19:29:22.290" v="26" actId="1076"/>
          <ac:spMkLst>
            <pc:docMk/>
            <pc:sldMk cId="1151474962" sldId="1185"/>
            <ac:spMk id="11" creationId="{50750710-6F65-05B9-9159-185434C5EE40}"/>
          </ac:spMkLst>
        </pc:spChg>
        <pc:spChg chg="mod">
          <ac:chgData name="Vanessa Ramirez" userId="1858.oneesa.egnyte.com_tp_egnyte_plus" providerId="OAuth2" clId="{AB63CD25-ECCE-4389-B16E-2FD1D891518B}" dt="2023-09-19T19:29:55.675" v="29" actId="1076"/>
          <ac:spMkLst>
            <pc:docMk/>
            <pc:sldMk cId="1151474962" sldId="1185"/>
            <ac:spMk id="15" creationId="{ECCDD899-46C4-B862-2415-774E417A140A}"/>
          </ac:spMkLst>
        </pc:spChg>
        <pc:picChg chg="del">
          <ac:chgData name="Vanessa Ramirez" userId="1858.oneesa.egnyte.com_tp_egnyte_plus" providerId="OAuth2" clId="{AB63CD25-ECCE-4389-B16E-2FD1D891518B}" dt="2023-09-19T19:25:13.880" v="12" actId="478"/>
          <ac:picMkLst>
            <pc:docMk/>
            <pc:sldMk cId="1151474962" sldId="1185"/>
            <ac:picMk id="2" creationId="{E7EC2D6D-CF12-7EC1-3F47-1A2DD48302EE}"/>
          </ac:picMkLst>
        </pc:picChg>
        <pc:picChg chg="add mod">
          <ac:chgData name="Vanessa Ramirez" userId="1858.oneesa.egnyte.com_tp_egnyte_plus" providerId="OAuth2" clId="{AB63CD25-ECCE-4389-B16E-2FD1D891518B}" dt="2023-09-19T19:27:26.320" v="16" actId="1076"/>
          <ac:picMkLst>
            <pc:docMk/>
            <pc:sldMk cId="1151474962" sldId="1185"/>
            <ac:picMk id="5" creationId="{9B32A082-8B90-4C93-2147-9D6D5A4F562A}"/>
          </ac:picMkLst>
        </pc:picChg>
        <pc:cxnChg chg="mod">
          <ac:chgData name="Vanessa Ramirez" userId="1858.oneesa.egnyte.com_tp_egnyte_plus" providerId="OAuth2" clId="{AB63CD25-ECCE-4389-B16E-2FD1D891518B}" dt="2023-09-19T19:29:59.911" v="30" actId="1076"/>
          <ac:cxnSpMkLst>
            <pc:docMk/>
            <pc:sldMk cId="1151474962" sldId="1185"/>
            <ac:cxnSpMk id="17" creationId="{BFC03E37-25C9-0452-6CD2-9DD368552C84}"/>
          </ac:cxnSpMkLst>
        </pc:cxnChg>
        <pc:cxnChg chg="mod">
          <ac:chgData name="Vanessa Ramirez" userId="1858.oneesa.egnyte.com_tp_egnyte_plus" providerId="OAuth2" clId="{AB63CD25-ECCE-4389-B16E-2FD1D891518B}" dt="2023-09-19T19:29:25.725" v="27" actId="1076"/>
          <ac:cxnSpMkLst>
            <pc:docMk/>
            <pc:sldMk cId="1151474962" sldId="1185"/>
            <ac:cxnSpMk id="18" creationId="{AD01D510-7B3B-6E35-FBEE-A1D0C1987EFE}"/>
          </ac:cxnSpMkLst>
        </pc:cxnChg>
        <pc:cxnChg chg="mod">
          <ac:chgData name="Vanessa Ramirez" userId="1858.oneesa.egnyte.com_tp_egnyte_plus" providerId="OAuth2" clId="{AB63CD25-ECCE-4389-B16E-2FD1D891518B}" dt="2023-09-19T19:29:11.208" v="24" actId="1076"/>
          <ac:cxnSpMkLst>
            <pc:docMk/>
            <pc:sldMk cId="1151474962" sldId="1185"/>
            <ac:cxnSpMk id="20" creationId="{406D140F-F32F-4463-B07F-0BD06BA67EA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3A26-EE93-4352-8613-238C23BC5B09}"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A43C6-212E-4DAD-B980-7CFB37EE80F1}" type="slidenum">
              <a:rPr lang="en-US" smtClean="0"/>
              <a:t>‹#›</a:t>
            </a:fld>
            <a:endParaRPr lang="en-US"/>
          </a:p>
        </p:txBody>
      </p:sp>
    </p:spTree>
    <p:extLst>
      <p:ext uri="{BB962C8B-B14F-4D97-AF65-F5344CB8AC3E}">
        <p14:creationId xmlns:p14="http://schemas.microsoft.com/office/powerpoint/2010/main" val="91520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35A43C6-212E-4DAD-B980-7CFB37EE80F1}" type="slidenum">
              <a:rPr lang="en-US" smtClean="0"/>
              <a:t>1</a:t>
            </a:fld>
            <a:endParaRPr lang="en-US" dirty="0"/>
          </a:p>
        </p:txBody>
      </p:sp>
    </p:spTree>
    <p:extLst>
      <p:ext uri="{BB962C8B-B14F-4D97-AF65-F5344CB8AC3E}">
        <p14:creationId xmlns:p14="http://schemas.microsoft.com/office/powerpoint/2010/main" val="26483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10</a:t>
            </a:fld>
            <a:endParaRPr lang="en-US"/>
          </a:p>
        </p:txBody>
      </p:sp>
    </p:spTree>
    <p:extLst>
      <p:ext uri="{BB962C8B-B14F-4D97-AF65-F5344CB8AC3E}">
        <p14:creationId xmlns:p14="http://schemas.microsoft.com/office/powerpoint/2010/main" val="170745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Safety Element of the General Plan addresses potential risks to life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property resulting from naturally occurring hazards, such as earthquakes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floods, and man-made hazards, such as air pollution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contamination of water quality. The Safety Element also identifies public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providers such as law enforcement and emergency preparedness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teams.</a:t>
            </a:r>
          </a:p>
        </p:txBody>
      </p:sp>
      <p:sp>
        <p:nvSpPr>
          <p:cNvPr id="4" name="Slide Number Placeholder 3"/>
          <p:cNvSpPr>
            <a:spLocks noGrp="1"/>
          </p:cNvSpPr>
          <p:nvPr>
            <p:ph type="sldNum" sz="quarter" idx="5"/>
          </p:nvPr>
        </p:nvSpPr>
        <p:spPr/>
        <p:txBody>
          <a:bodyPr/>
          <a:lstStyle/>
          <a:p>
            <a:fld id="{235A43C6-212E-4DAD-B980-7CFB37EE80F1}" type="slidenum">
              <a:rPr lang="en-US" smtClean="0"/>
              <a:t>11</a:t>
            </a:fld>
            <a:endParaRPr lang="en-US"/>
          </a:p>
        </p:txBody>
      </p:sp>
    </p:spTree>
    <p:extLst>
      <p:ext uri="{BB962C8B-B14F-4D97-AF65-F5344CB8AC3E}">
        <p14:creationId xmlns:p14="http://schemas.microsoft.com/office/powerpoint/2010/main" val="15176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p:txBody>
      </p:sp>
      <p:sp>
        <p:nvSpPr>
          <p:cNvPr id="4" name="Slide Number Placeholder 3"/>
          <p:cNvSpPr>
            <a:spLocks noGrp="1"/>
          </p:cNvSpPr>
          <p:nvPr>
            <p:ph type="sldNum" sz="quarter" idx="10"/>
          </p:nvPr>
        </p:nvSpPr>
        <p:spPr/>
        <p:txBody>
          <a:bodyPr/>
          <a:lstStyle/>
          <a:p>
            <a:fld id="{235A43C6-212E-4DAD-B980-7CFB37EE80F1}" type="slidenum">
              <a:rPr lang="en-US" smtClean="0"/>
              <a:t>12</a:t>
            </a:fld>
            <a:endParaRPr lang="en-US"/>
          </a:p>
        </p:txBody>
      </p:sp>
    </p:spTree>
    <p:extLst>
      <p:ext uri="{BB962C8B-B14F-4D97-AF65-F5344CB8AC3E}">
        <p14:creationId xmlns:p14="http://schemas.microsoft.com/office/powerpoint/2010/main" val="112874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13</a:t>
            </a:fld>
            <a:endParaRPr lang="en-US"/>
          </a:p>
        </p:txBody>
      </p:sp>
    </p:spTree>
    <p:extLst>
      <p:ext uri="{BB962C8B-B14F-4D97-AF65-F5344CB8AC3E}">
        <p14:creationId xmlns:p14="http://schemas.microsoft.com/office/powerpoint/2010/main" val="408984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p>
        </p:txBody>
      </p:sp>
      <p:sp>
        <p:nvSpPr>
          <p:cNvPr id="4" name="Slide Number Placeholder 3"/>
          <p:cNvSpPr>
            <a:spLocks noGrp="1"/>
          </p:cNvSpPr>
          <p:nvPr>
            <p:ph type="sldNum" sz="quarter" idx="10"/>
          </p:nvPr>
        </p:nvSpPr>
        <p:spPr/>
        <p:txBody>
          <a:bodyPr/>
          <a:lstStyle/>
          <a:p>
            <a:fld id="{235A43C6-212E-4DAD-B980-7CFB37EE80F1}" type="slidenum">
              <a:rPr lang="en-US" smtClean="0"/>
              <a:t>14</a:t>
            </a:fld>
            <a:endParaRPr lang="en-US"/>
          </a:p>
        </p:txBody>
      </p:sp>
    </p:spTree>
    <p:extLst>
      <p:ext uri="{BB962C8B-B14F-4D97-AF65-F5344CB8AC3E}">
        <p14:creationId xmlns:p14="http://schemas.microsoft.com/office/powerpoint/2010/main" val="4433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15</a:t>
            </a:fld>
            <a:endParaRPr lang="en-US"/>
          </a:p>
        </p:txBody>
      </p:sp>
    </p:spTree>
    <p:extLst>
      <p:ext uri="{BB962C8B-B14F-4D97-AF65-F5344CB8AC3E}">
        <p14:creationId xmlns:p14="http://schemas.microsoft.com/office/powerpoint/2010/main" val="1916457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16</a:t>
            </a:fld>
            <a:endParaRPr lang="en-US"/>
          </a:p>
        </p:txBody>
      </p:sp>
    </p:spTree>
    <p:extLst>
      <p:ext uri="{BB962C8B-B14F-4D97-AF65-F5344CB8AC3E}">
        <p14:creationId xmlns:p14="http://schemas.microsoft.com/office/powerpoint/2010/main" val="135784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17</a:t>
            </a:fld>
            <a:endParaRPr lang="en-US"/>
          </a:p>
        </p:txBody>
      </p:sp>
    </p:spTree>
    <p:extLst>
      <p:ext uri="{BB962C8B-B14F-4D97-AF65-F5344CB8AC3E}">
        <p14:creationId xmlns:p14="http://schemas.microsoft.com/office/powerpoint/2010/main" val="387388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18</a:t>
            </a:fld>
            <a:endParaRPr lang="en-US"/>
          </a:p>
        </p:txBody>
      </p:sp>
    </p:spTree>
    <p:extLst>
      <p:ext uri="{BB962C8B-B14F-4D97-AF65-F5344CB8AC3E}">
        <p14:creationId xmlns:p14="http://schemas.microsoft.com/office/powerpoint/2010/main" val="2471468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19</a:t>
            </a:fld>
            <a:endParaRPr lang="en-US"/>
          </a:p>
        </p:txBody>
      </p:sp>
    </p:spTree>
    <p:extLst>
      <p:ext uri="{BB962C8B-B14F-4D97-AF65-F5344CB8AC3E}">
        <p14:creationId xmlns:p14="http://schemas.microsoft.com/office/powerpoint/2010/main" val="163502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a:t>
            </a:fld>
            <a:endParaRPr lang="en-US" dirty="0"/>
          </a:p>
        </p:txBody>
      </p:sp>
    </p:spTree>
    <p:extLst>
      <p:ext uri="{BB962C8B-B14F-4D97-AF65-F5344CB8AC3E}">
        <p14:creationId xmlns:p14="http://schemas.microsoft.com/office/powerpoint/2010/main" val="216582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20</a:t>
            </a:fld>
            <a:endParaRPr lang="en-US"/>
          </a:p>
        </p:txBody>
      </p:sp>
    </p:spTree>
    <p:extLst>
      <p:ext uri="{BB962C8B-B14F-4D97-AF65-F5344CB8AC3E}">
        <p14:creationId xmlns:p14="http://schemas.microsoft.com/office/powerpoint/2010/main" val="312207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21</a:t>
            </a:fld>
            <a:endParaRPr lang="en-US"/>
          </a:p>
        </p:txBody>
      </p:sp>
    </p:spTree>
    <p:extLst>
      <p:ext uri="{BB962C8B-B14F-4D97-AF65-F5344CB8AC3E}">
        <p14:creationId xmlns:p14="http://schemas.microsoft.com/office/powerpoint/2010/main" val="45388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22</a:t>
            </a:fld>
            <a:endParaRPr lang="en-US"/>
          </a:p>
        </p:txBody>
      </p:sp>
    </p:spTree>
    <p:extLst>
      <p:ext uri="{BB962C8B-B14F-4D97-AF65-F5344CB8AC3E}">
        <p14:creationId xmlns:p14="http://schemas.microsoft.com/office/powerpoint/2010/main" val="337125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23</a:t>
            </a:fld>
            <a:endParaRPr lang="en-US"/>
          </a:p>
        </p:txBody>
      </p:sp>
    </p:spTree>
    <p:extLst>
      <p:ext uri="{BB962C8B-B14F-4D97-AF65-F5344CB8AC3E}">
        <p14:creationId xmlns:p14="http://schemas.microsoft.com/office/powerpoint/2010/main" val="269950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24</a:t>
            </a:fld>
            <a:endParaRPr lang="en-US"/>
          </a:p>
        </p:txBody>
      </p:sp>
    </p:spTree>
    <p:extLst>
      <p:ext uri="{BB962C8B-B14F-4D97-AF65-F5344CB8AC3E}">
        <p14:creationId xmlns:p14="http://schemas.microsoft.com/office/powerpoint/2010/main" val="3179532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25</a:t>
            </a:fld>
            <a:endParaRPr lang="en-US"/>
          </a:p>
        </p:txBody>
      </p:sp>
    </p:spTree>
    <p:extLst>
      <p:ext uri="{BB962C8B-B14F-4D97-AF65-F5344CB8AC3E}">
        <p14:creationId xmlns:p14="http://schemas.microsoft.com/office/powerpoint/2010/main" val="2248724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26</a:t>
            </a:fld>
            <a:endParaRPr lang="en-US"/>
          </a:p>
        </p:txBody>
      </p:sp>
    </p:spTree>
    <p:extLst>
      <p:ext uri="{BB962C8B-B14F-4D97-AF65-F5344CB8AC3E}">
        <p14:creationId xmlns:p14="http://schemas.microsoft.com/office/powerpoint/2010/main" val="2344075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27</a:t>
            </a:fld>
            <a:endParaRPr lang="en-US"/>
          </a:p>
        </p:txBody>
      </p:sp>
    </p:spTree>
    <p:extLst>
      <p:ext uri="{BB962C8B-B14F-4D97-AF65-F5344CB8AC3E}">
        <p14:creationId xmlns:p14="http://schemas.microsoft.com/office/powerpoint/2010/main" val="1115062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28</a:t>
            </a:fld>
            <a:endParaRPr lang="en-US"/>
          </a:p>
        </p:txBody>
      </p:sp>
    </p:spTree>
    <p:extLst>
      <p:ext uri="{BB962C8B-B14F-4D97-AF65-F5344CB8AC3E}">
        <p14:creationId xmlns:p14="http://schemas.microsoft.com/office/powerpoint/2010/main" val="3333423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29</a:t>
            </a:fld>
            <a:endParaRPr lang="en-US"/>
          </a:p>
        </p:txBody>
      </p:sp>
    </p:spTree>
    <p:extLst>
      <p:ext uri="{BB962C8B-B14F-4D97-AF65-F5344CB8AC3E}">
        <p14:creationId xmlns:p14="http://schemas.microsoft.com/office/powerpoint/2010/main" val="287673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a:t>
            </a:r>
          </a:p>
        </p:txBody>
      </p:sp>
      <p:sp>
        <p:nvSpPr>
          <p:cNvPr id="4" name="Slide Number Placeholder 3"/>
          <p:cNvSpPr>
            <a:spLocks noGrp="1"/>
          </p:cNvSpPr>
          <p:nvPr>
            <p:ph type="sldNum" sz="quarter" idx="5"/>
          </p:nvPr>
        </p:nvSpPr>
        <p:spPr/>
        <p:txBody>
          <a:bodyPr/>
          <a:lstStyle/>
          <a:p>
            <a:fld id="{235A43C6-212E-4DAD-B980-7CFB37EE80F1}" type="slidenum">
              <a:rPr lang="en-US" smtClean="0"/>
              <a:t>3</a:t>
            </a:fld>
            <a:endParaRPr lang="en-US" dirty="0"/>
          </a:p>
        </p:txBody>
      </p:sp>
    </p:spTree>
    <p:extLst>
      <p:ext uri="{BB962C8B-B14F-4D97-AF65-F5344CB8AC3E}">
        <p14:creationId xmlns:p14="http://schemas.microsoft.com/office/powerpoint/2010/main" val="348767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30</a:t>
            </a:fld>
            <a:endParaRPr lang="en-US"/>
          </a:p>
        </p:txBody>
      </p:sp>
    </p:spTree>
    <p:extLst>
      <p:ext uri="{BB962C8B-B14F-4D97-AF65-F5344CB8AC3E}">
        <p14:creationId xmlns:p14="http://schemas.microsoft.com/office/powerpoint/2010/main" val="1011812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31</a:t>
            </a:fld>
            <a:endParaRPr lang="en-US"/>
          </a:p>
        </p:txBody>
      </p:sp>
    </p:spTree>
    <p:extLst>
      <p:ext uri="{BB962C8B-B14F-4D97-AF65-F5344CB8AC3E}">
        <p14:creationId xmlns:p14="http://schemas.microsoft.com/office/powerpoint/2010/main" val="3988800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32</a:t>
            </a:fld>
            <a:endParaRPr lang="en-US"/>
          </a:p>
        </p:txBody>
      </p:sp>
    </p:spTree>
    <p:extLst>
      <p:ext uri="{BB962C8B-B14F-4D97-AF65-F5344CB8AC3E}">
        <p14:creationId xmlns:p14="http://schemas.microsoft.com/office/powerpoint/2010/main" val="283336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33</a:t>
            </a:fld>
            <a:endParaRPr lang="en-US"/>
          </a:p>
        </p:txBody>
      </p:sp>
    </p:spTree>
    <p:extLst>
      <p:ext uri="{BB962C8B-B14F-4D97-AF65-F5344CB8AC3E}">
        <p14:creationId xmlns:p14="http://schemas.microsoft.com/office/powerpoint/2010/main" val="3875937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34</a:t>
            </a:fld>
            <a:endParaRPr lang="en-US"/>
          </a:p>
        </p:txBody>
      </p:sp>
    </p:spTree>
    <p:extLst>
      <p:ext uri="{BB962C8B-B14F-4D97-AF65-F5344CB8AC3E}">
        <p14:creationId xmlns:p14="http://schemas.microsoft.com/office/powerpoint/2010/main" val="1594507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35</a:t>
            </a:fld>
            <a:endParaRPr lang="en-US"/>
          </a:p>
        </p:txBody>
      </p:sp>
    </p:spTree>
    <p:extLst>
      <p:ext uri="{BB962C8B-B14F-4D97-AF65-F5344CB8AC3E}">
        <p14:creationId xmlns:p14="http://schemas.microsoft.com/office/powerpoint/2010/main" val="3458980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36</a:t>
            </a:fld>
            <a:endParaRPr lang="en-US"/>
          </a:p>
        </p:txBody>
      </p:sp>
    </p:spTree>
    <p:extLst>
      <p:ext uri="{BB962C8B-B14F-4D97-AF65-F5344CB8AC3E}">
        <p14:creationId xmlns:p14="http://schemas.microsoft.com/office/powerpoint/2010/main" val="3697073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37</a:t>
            </a:fld>
            <a:endParaRPr lang="en-US"/>
          </a:p>
        </p:txBody>
      </p:sp>
    </p:spTree>
    <p:extLst>
      <p:ext uri="{BB962C8B-B14F-4D97-AF65-F5344CB8AC3E}">
        <p14:creationId xmlns:p14="http://schemas.microsoft.com/office/powerpoint/2010/main" val="3634215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38</a:t>
            </a:fld>
            <a:endParaRPr lang="en-US"/>
          </a:p>
        </p:txBody>
      </p:sp>
    </p:spTree>
    <p:extLst>
      <p:ext uri="{BB962C8B-B14F-4D97-AF65-F5344CB8AC3E}">
        <p14:creationId xmlns:p14="http://schemas.microsoft.com/office/powerpoint/2010/main" val="210521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39</a:t>
            </a:fld>
            <a:endParaRPr lang="en-US"/>
          </a:p>
        </p:txBody>
      </p:sp>
    </p:spTree>
    <p:extLst>
      <p:ext uri="{BB962C8B-B14F-4D97-AF65-F5344CB8AC3E}">
        <p14:creationId xmlns:p14="http://schemas.microsoft.com/office/powerpoint/2010/main" val="202285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a:t>
            </a:fld>
            <a:endParaRPr lang="en-US" dirty="0"/>
          </a:p>
        </p:txBody>
      </p:sp>
    </p:spTree>
    <p:extLst>
      <p:ext uri="{BB962C8B-B14F-4D97-AF65-F5344CB8AC3E}">
        <p14:creationId xmlns:p14="http://schemas.microsoft.com/office/powerpoint/2010/main" val="154242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40</a:t>
            </a:fld>
            <a:endParaRPr lang="en-US"/>
          </a:p>
        </p:txBody>
      </p:sp>
    </p:spTree>
    <p:extLst>
      <p:ext uri="{BB962C8B-B14F-4D97-AF65-F5344CB8AC3E}">
        <p14:creationId xmlns:p14="http://schemas.microsoft.com/office/powerpoint/2010/main" val="94639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41</a:t>
            </a:fld>
            <a:endParaRPr lang="en-US"/>
          </a:p>
        </p:txBody>
      </p:sp>
    </p:spTree>
    <p:extLst>
      <p:ext uri="{BB962C8B-B14F-4D97-AF65-F5344CB8AC3E}">
        <p14:creationId xmlns:p14="http://schemas.microsoft.com/office/powerpoint/2010/main" val="3358641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42</a:t>
            </a:fld>
            <a:endParaRPr lang="en-US"/>
          </a:p>
        </p:txBody>
      </p:sp>
    </p:spTree>
    <p:extLst>
      <p:ext uri="{BB962C8B-B14F-4D97-AF65-F5344CB8AC3E}">
        <p14:creationId xmlns:p14="http://schemas.microsoft.com/office/powerpoint/2010/main" val="1007303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43</a:t>
            </a:fld>
            <a:endParaRPr lang="en-US"/>
          </a:p>
        </p:txBody>
      </p:sp>
    </p:spTree>
    <p:extLst>
      <p:ext uri="{BB962C8B-B14F-4D97-AF65-F5344CB8AC3E}">
        <p14:creationId xmlns:p14="http://schemas.microsoft.com/office/powerpoint/2010/main" val="2224232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44</a:t>
            </a:fld>
            <a:endParaRPr lang="en-US"/>
          </a:p>
        </p:txBody>
      </p:sp>
    </p:spTree>
    <p:extLst>
      <p:ext uri="{BB962C8B-B14F-4D97-AF65-F5344CB8AC3E}">
        <p14:creationId xmlns:p14="http://schemas.microsoft.com/office/powerpoint/2010/main" val="1605845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45</a:t>
            </a:fld>
            <a:endParaRPr lang="en-US"/>
          </a:p>
        </p:txBody>
      </p:sp>
    </p:spTree>
    <p:extLst>
      <p:ext uri="{BB962C8B-B14F-4D97-AF65-F5344CB8AC3E}">
        <p14:creationId xmlns:p14="http://schemas.microsoft.com/office/powerpoint/2010/main" val="2035107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46</a:t>
            </a:fld>
            <a:endParaRPr lang="en-US"/>
          </a:p>
        </p:txBody>
      </p:sp>
    </p:spTree>
    <p:extLst>
      <p:ext uri="{BB962C8B-B14F-4D97-AF65-F5344CB8AC3E}">
        <p14:creationId xmlns:p14="http://schemas.microsoft.com/office/powerpoint/2010/main" val="1631336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47</a:t>
            </a:fld>
            <a:endParaRPr lang="en-US"/>
          </a:p>
        </p:txBody>
      </p:sp>
    </p:spTree>
    <p:extLst>
      <p:ext uri="{BB962C8B-B14F-4D97-AF65-F5344CB8AC3E}">
        <p14:creationId xmlns:p14="http://schemas.microsoft.com/office/powerpoint/2010/main" val="4107677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48</a:t>
            </a:fld>
            <a:endParaRPr lang="en-US"/>
          </a:p>
        </p:txBody>
      </p:sp>
    </p:spTree>
    <p:extLst>
      <p:ext uri="{BB962C8B-B14F-4D97-AF65-F5344CB8AC3E}">
        <p14:creationId xmlns:p14="http://schemas.microsoft.com/office/powerpoint/2010/main" val="227821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a:t>
            </a:fld>
            <a:endParaRPr lang="en-US" dirty="0"/>
          </a:p>
        </p:txBody>
      </p:sp>
    </p:spTree>
    <p:extLst>
      <p:ext uri="{BB962C8B-B14F-4D97-AF65-F5344CB8AC3E}">
        <p14:creationId xmlns:p14="http://schemas.microsoft.com/office/powerpoint/2010/main" val="42596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p:txBody>
      </p:sp>
      <p:sp>
        <p:nvSpPr>
          <p:cNvPr id="4" name="Slide Number Placeholder 3"/>
          <p:cNvSpPr>
            <a:spLocks noGrp="1"/>
          </p:cNvSpPr>
          <p:nvPr>
            <p:ph type="sldNum" sz="quarter" idx="10"/>
          </p:nvPr>
        </p:nvSpPr>
        <p:spPr/>
        <p:txBody>
          <a:bodyPr/>
          <a:lstStyle/>
          <a:p>
            <a:fld id="{235A43C6-212E-4DAD-B980-7CFB37EE80F1}" type="slidenum">
              <a:rPr lang="en-US" smtClean="0"/>
              <a:t>6</a:t>
            </a:fld>
            <a:endParaRPr lang="en-US" dirty="0"/>
          </a:p>
        </p:txBody>
      </p:sp>
    </p:spTree>
    <p:extLst>
      <p:ext uri="{BB962C8B-B14F-4D97-AF65-F5344CB8AC3E}">
        <p14:creationId xmlns:p14="http://schemas.microsoft.com/office/powerpoint/2010/main" val="234816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p:txBody>
      </p:sp>
      <p:sp>
        <p:nvSpPr>
          <p:cNvPr id="4" name="Slide Number Placeholder 3"/>
          <p:cNvSpPr>
            <a:spLocks noGrp="1"/>
          </p:cNvSpPr>
          <p:nvPr>
            <p:ph type="sldNum" sz="quarter" idx="10"/>
          </p:nvPr>
        </p:nvSpPr>
        <p:spPr/>
        <p:txBody>
          <a:bodyPr/>
          <a:lstStyle/>
          <a:p>
            <a:fld id="{235A43C6-212E-4DAD-B980-7CFB37EE80F1}" type="slidenum">
              <a:rPr lang="en-US" smtClean="0"/>
              <a:t>7</a:t>
            </a:fld>
            <a:endParaRPr lang="en-US" dirty="0"/>
          </a:p>
        </p:txBody>
      </p:sp>
    </p:spTree>
    <p:extLst>
      <p:ext uri="{BB962C8B-B14F-4D97-AF65-F5344CB8AC3E}">
        <p14:creationId xmlns:p14="http://schemas.microsoft.com/office/powerpoint/2010/main" val="357897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8</a:t>
            </a:fld>
            <a:endParaRPr lang="en-US"/>
          </a:p>
        </p:txBody>
      </p:sp>
    </p:spTree>
    <p:extLst>
      <p:ext uri="{BB962C8B-B14F-4D97-AF65-F5344CB8AC3E}">
        <p14:creationId xmlns:p14="http://schemas.microsoft.com/office/powerpoint/2010/main" val="210599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The Environmental Justice Element of the General Plan addresses the inequities and disparities in environmental conditions and resources. The Environmental Justice Element also identifies low-income populations and communities of color that bear a disproportionate burden of environmental hazards and pollutions.</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9</a:t>
            </a:fld>
            <a:endParaRPr lang="en-US"/>
          </a:p>
        </p:txBody>
      </p:sp>
    </p:spTree>
    <p:extLst>
      <p:ext uri="{BB962C8B-B14F-4D97-AF65-F5344CB8AC3E}">
        <p14:creationId xmlns:p14="http://schemas.microsoft.com/office/powerpoint/2010/main" val="270061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C79-0236-4CE1-85A0-96717EA0C556}"/>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AAEDFB1C-6FBA-4E64-A4EE-BC13DC7C1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A2256-EA5A-45E5-8DBD-080F6B46F01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5" name="Footer Placeholder 4">
            <a:extLst>
              <a:ext uri="{FF2B5EF4-FFF2-40B4-BE49-F238E27FC236}">
                <a16:creationId xmlns:a16="http://schemas.microsoft.com/office/drawing/2014/main" id="{DFC40358-F828-448E-BF48-BF5DD2D2E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C9B4B-B6C1-4C70-8FA7-68F732150AC9}"/>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4651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EC9D-651F-4C7B-B6C1-AF2E26D0B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9B6-5D38-40EA-917F-1F399EA9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1D7A6-BB9B-427B-860D-8CED73B241A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5" name="Footer Placeholder 4">
            <a:extLst>
              <a:ext uri="{FF2B5EF4-FFF2-40B4-BE49-F238E27FC236}">
                <a16:creationId xmlns:a16="http://schemas.microsoft.com/office/drawing/2014/main" id="{AB8DC8CD-6986-40D4-B015-D43ED95AC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75DA1-9877-42EB-BC2E-E631D3628AA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4231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A2D42-47E1-4131-A041-FD8FD1362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2EF13-E2BC-4413-8229-730BFB7DE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18F6E-E83A-4A73-B443-9222FA280BD0}"/>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5" name="Footer Placeholder 4">
            <a:extLst>
              <a:ext uri="{FF2B5EF4-FFF2-40B4-BE49-F238E27FC236}">
                <a16:creationId xmlns:a16="http://schemas.microsoft.com/office/drawing/2014/main" id="{D60C96A2-8A72-4328-8586-407B5283F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74F7E1-791F-460E-9B86-092235319D02}"/>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1632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6ACA-C10F-421D-B1A5-C8FA3B7C3DF8}"/>
              </a:ext>
            </a:extLst>
          </p:cNvPr>
          <p:cNvSpPr>
            <a:spLocks noGrp="1"/>
          </p:cNvSpPr>
          <p:nvPr>
            <p:ph type="title"/>
          </p:nvPr>
        </p:nvSpPr>
        <p:spPr>
          <a:xfrm>
            <a:off x="273527" y="1071016"/>
            <a:ext cx="5685976" cy="997913"/>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8CA3ABD-A01D-4383-8C71-0DA2E06F32BC}"/>
              </a:ext>
            </a:extLst>
          </p:cNvPr>
          <p:cNvSpPr>
            <a:spLocks noGrp="1"/>
          </p:cNvSpPr>
          <p:nvPr>
            <p:ph idx="1"/>
          </p:nvPr>
        </p:nvSpPr>
        <p:spPr>
          <a:xfrm>
            <a:off x="273527" y="2222387"/>
            <a:ext cx="5685976" cy="4196162"/>
          </a:xfrm>
        </p:spPr>
        <p:txBody>
          <a:bodyPr/>
          <a:lstStyle>
            <a:lvl1pPr>
              <a:defRPr sz="1900">
                <a:solidFill>
                  <a:srgbClr val="1D345D"/>
                </a:solidFill>
              </a:defRPr>
            </a:lvl1pPr>
            <a:lvl2pPr>
              <a:defRPr sz="1700">
                <a:solidFill>
                  <a:srgbClr val="1D345D"/>
                </a:solidFill>
              </a:defRPr>
            </a:lvl2pPr>
            <a:lvl3pPr>
              <a:defRPr>
                <a:solidFill>
                  <a:srgbClr val="1D345D"/>
                </a:solidFill>
              </a:defRPr>
            </a:lvl3pPr>
            <a:lvl4pPr>
              <a:defRPr>
                <a:solidFill>
                  <a:srgbClr val="1D345D"/>
                </a:solidFill>
              </a:defRPr>
            </a:lvl4pPr>
            <a:lvl5pPr>
              <a:defRPr>
                <a:solidFill>
                  <a:srgbClr val="1D345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3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705-2923-4AF4-95FB-23BD61D7B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35266-DF3C-41FA-A714-5E6C066FC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4AC53-0903-4E0F-9FDB-3C86B59FF83C}"/>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5" name="Footer Placeholder 4">
            <a:extLst>
              <a:ext uri="{FF2B5EF4-FFF2-40B4-BE49-F238E27FC236}">
                <a16:creationId xmlns:a16="http://schemas.microsoft.com/office/drawing/2014/main" id="{49B2F6CF-B3C5-40AE-B028-102B4E229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69CA3-FEF5-4413-8570-8DBED2773FBB}"/>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2408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21E-1FF6-4E5E-8288-1953B26F8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12A1F-0EE8-484A-A6A4-94E1008D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2848-0129-4E10-8F91-CD8847F42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CCE4D-F663-4B42-ACD9-2A6D267B7F84}"/>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6" name="Footer Placeholder 5">
            <a:extLst>
              <a:ext uri="{FF2B5EF4-FFF2-40B4-BE49-F238E27FC236}">
                <a16:creationId xmlns:a16="http://schemas.microsoft.com/office/drawing/2014/main" id="{076E18A3-5D43-489B-8D21-2742B1D84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F335A-DD30-4B63-9DB3-C3C273454DC8}"/>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89895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8F2-927E-4CAB-9B82-DB785688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744E5-5165-4ED5-81D4-383B5DC3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EF8BC-6D7B-402F-B2E3-C98CBA6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5A095-917F-416F-BF83-029167DB6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44A4-DA21-4696-B7BE-4C455383C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B8EEC-C074-4039-8ABF-D4DB8D3B5DD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8" name="Footer Placeholder 7">
            <a:extLst>
              <a:ext uri="{FF2B5EF4-FFF2-40B4-BE49-F238E27FC236}">
                <a16:creationId xmlns:a16="http://schemas.microsoft.com/office/drawing/2014/main" id="{348D9F9D-ED89-4A79-8953-E60259FBB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5246DD-B06A-428B-BA48-AD2CC3E8810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286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4729-D98A-46B7-B818-3CAEA1D1F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5B4A-658E-41AE-9B25-C1687A41DB2D}"/>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4" name="Footer Placeholder 3">
            <a:extLst>
              <a:ext uri="{FF2B5EF4-FFF2-40B4-BE49-F238E27FC236}">
                <a16:creationId xmlns:a16="http://schemas.microsoft.com/office/drawing/2014/main" id="{014A7A6A-6433-4A7E-9FE4-243844755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E47AA4-4F3C-40FF-8782-64AF048D011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73972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D101C-14CB-49AF-B751-443E1034DE83}"/>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3" name="Footer Placeholder 2">
            <a:extLst>
              <a:ext uri="{FF2B5EF4-FFF2-40B4-BE49-F238E27FC236}">
                <a16:creationId xmlns:a16="http://schemas.microsoft.com/office/drawing/2014/main" id="{5E7805DD-AD89-419E-8998-E35A386848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E14D87-7926-4E00-88AD-89A93A95BA0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4990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C1E-EC66-4BA7-B65D-3A7A21B0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6884D-40C0-4318-9114-FB679FA7B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AC253-BF65-4265-BAD1-318520FE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A38B-8E1D-430C-AF3D-4275B8AD2537}"/>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6" name="Footer Placeholder 5">
            <a:extLst>
              <a:ext uri="{FF2B5EF4-FFF2-40B4-BE49-F238E27FC236}">
                <a16:creationId xmlns:a16="http://schemas.microsoft.com/office/drawing/2014/main" id="{BDF84AD2-4C18-4FC6-9A77-EAEAC2132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ACD34-3E5C-4836-A997-C33CACE9ACC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521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029-C3E6-454B-9C85-FC4E5DA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F8C20-23F8-4201-B0D0-E8F6A11AC1BF}"/>
              </a:ext>
            </a:extLst>
          </p:cNvPr>
          <p:cNvSpPr>
            <a:spLocks noGrp="1"/>
          </p:cNvSpPr>
          <p:nvPr>
            <p:ph type="pic" idx="1"/>
          </p:nvPr>
        </p:nvSpPr>
        <p:spPr>
          <a:xfrm>
            <a:off x="5183188" y="987425"/>
            <a:ext cx="3582193" cy="238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FF9A7-D7C6-4A51-A630-107D20476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D4085-4B0E-4D09-A1B6-380B51CD6B3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9/19/2023</a:t>
            </a:fld>
            <a:endParaRPr lang="en-US"/>
          </a:p>
        </p:txBody>
      </p:sp>
      <p:sp>
        <p:nvSpPr>
          <p:cNvPr id="6" name="Footer Placeholder 5">
            <a:extLst>
              <a:ext uri="{FF2B5EF4-FFF2-40B4-BE49-F238E27FC236}">
                <a16:creationId xmlns:a16="http://schemas.microsoft.com/office/drawing/2014/main" id="{D622658C-6171-4F4A-A401-6CA194629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6D12C1-9F34-458C-8012-62C6178A3B2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109580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3F917-7C7A-4147-B1BE-0D9EBA90B82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69" t="34989" r="309" b="54139"/>
          <a:stretch/>
        </p:blipFill>
        <p:spPr>
          <a:xfrm>
            <a:off x="0" y="-8834"/>
            <a:ext cx="10346954" cy="704088"/>
          </a:xfrm>
          <a:prstGeom prst="rect">
            <a:avLst/>
          </a:prstGeom>
        </p:spPr>
      </p:pic>
      <p:sp>
        <p:nvSpPr>
          <p:cNvPr id="16" name="Rectangle 15">
            <a:extLst>
              <a:ext uri="{FF2B5EF4-FFF2-40B4-BE49-F238E27FC236}">
                <a16:creationId xmlns:a16="http://schemas.microsoft.com/office/drawing/2014/main" id="{A20E7762-472E-4ED5-AF6C-7600BF3C7102}"/>
              </a:ext>
            </a:extLst>
          </p:cNvPr>
          <p:cNvSpPr/>
          <p:nvPr userDrawn="1"/>
        </p:nvSpPr>
        <p:spPr>
          <a:xfrm>
            <a:off x="0" y="0"/>
            <a:ext cx="12192000" cy="6858000"/>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26211D-863B-4550-8C50-E3A6AD63A9A6}"/>
              </a:ext>
            </a:extLst>
          </p:cNvPr>
          <p:cNvSpPr/>
          <p:nvPr userDrawn="1"/>
        </p:nvSpPr>
        <p:spPr>
          <a:xfrm>
            <a:off x="192024" y="1010210"/>
            <a:ext cx="11812006" cy="5663976"/>
          </a:xfrm>
          <a:prstGeom prst="rect">
            <a:avLst/>
          </a:prstGeom>
          <a:solidFill>
            <a:srgbClr val="81828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8285"/>
              </a:solidFill>
            </a:endParaRPr>
          </a:p>
        </p:txBody>
      </p:sp>
      <p:sp>
        <p:nvSpPr>
          <p:cNvPr id="2" name="Title Placeholder 1">
            <a:extLst>
              <a:ext uri="{FF2B5EF4-FFF2-40B4-BE49-F238E27FC236}">
                <a16:creationId xmlns:a16="http://schemas.microsoft.com/office/drawing/2014/main" id="{CB5BA3AC-5E2F-4076-9806-E6F0936DC3D9}"/>
              </a:ext>
            </a:extLst>
          </p:cNvPr>
          <p:cNvSpPr>
            <a:spLocks noGrp="1"/>
          </p:cNvSpPr>
          <p:nvPr>
            <p:ph type="title"/>
          </p:nvPr>
        </p:nvSpPr>
        <p:spPr>
          <a:xfrm>
            <a:off x="329184" y="1055812"/>
            <a:ext cx="5766816" cy="9064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20439-2415-41EC-9CC0-5D3FBCC0B3BF}"/>
              </a:ext>
            </a:extLst>
          </p:cNvPr>
          <p:cNvSpPr>
            <a:spLocks noGrp="1"/>
          </p:cNvSpPr>
          <p:nvPr>
            <p:ph type="body" idx="1"/>
          </p:nvPr>
        </p:nvSpPr>
        <p:spPr>
          <a:xfrm>
            <a:off x="329184" y="1968423"/>
            <a:ext cx="5766816" cy="4617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8" name="Rectangle 7">
            <a:extLst>
              <a:ext uri="{FF2B5EF4-FFF2-40B4-BE49-F238E27FC236}">
                <a16:creationId xmlns:a16="http://schemas.microsoft.com/office/drawing/2014/main" id="{99A46F1C-0EA2-4AA0-A330-083AE1798F72}"/>
              </a:ext>
            </a:extLst>
          </p:cNvPr>
          <p:cNvSpPr/>
          <p:nvPr userDrawn="1"/>
        </p:nvSpPr>
        <p:spPr>
          <a:xfrm>
            <a:off x="0" y="0"/>
            <a:ext cx="10351008" cy="704088"/>
          </a:xfrm>
          <a:prstGeom prst="rect">
            <a:avLst/>
          </a:prstGeom>
          <a:solidFill>
            <a:srgbClr val="1D34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BD854A-D919-4BC4-B223-7C4EA3483677}"/>
              </a:ext>
            </a:extLst>
          </p:cNvPr>
          <p:cNvSpPr/>
          <p:nvPr userDrawn="1"/>
        </p:nvSpPr>
        <p:spPr>
          <a:xfrm>
            <a:off x="187970" y="6633039"/>
            <a:ext cx="11812006" cy="45719"/>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9D2121C7-310F-4476-8C3F-FC4C0988FAC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579608" y="111316"/>
            <a:ext cx="1396990" cy="805045"/>
          </a:xfrm>
          <a:prstGeom prst="rect">
            <a:avLst/>
          </a:prstGeom>
        </p:spPr>
      </p:pic>
      <p:sp>
        <p:nvSpPr>
          <p:cNvPr id="13" name="Rectangle 12">
            <a:extLst>
              <a:ext uri="{FF2B5EF4-FFF2-40B4-BE49-F238E27FC236}">
                <a16:creationId xmlns:a16="http://schemas.microsoft.com/office/drawing/2014/main" id="{0D755791-6DEB-4C2F-906D-63791128DA82}"/>
              </a:ext>
            </a:extLst>
          </p:cNvPr>
          <p:cNvSpPr/>
          <p:nvPr userDrawn="1"/>
        </p:nvSpPr>
        <p:spPr>
          <a:xfrm>
            <a:off x="0" y="738987"/>
            <a:ext cx="10351008" cy="120549"/>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4C49F2-0BA4-46CA-991C-8E2DA92C9E30}"/>
              </a:ext>
            </a:extLst>
          </p:cNvPr>
          <p:cNvSpPr txBox="1"/>
          <p:nvPr userDrawn="1"/>
        </p:nvSpPr>
        <p:spPr>
          <a:xfrm>
            <a:off x="192024" y="192959"/>
            <a:ext cx="10158984" cy="292388"/>
          </a:xfrm>
          <a:prstGeom prst="rect">
            <a:avLst/>
          </a:prstGeom>
          <a:no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General Plan, Housing, Environmental Justice, and Safety Elements </a:t>
            </a:r>
          </a:p>
        </p:txBody>
      </p:sp>
    </p:spTree>
    <p:extLst>
      <p:ext uri="{BB962C8B-B14F-4D97-AF65-F5344CB8AC3E}">
        <p14:creationId xmlns:p14="http://schemas.microsoft.com/office/powerpoint/2010/main" val="348283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jp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5.jp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5.jp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msimpson@irwindaleca.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https://www.irwindaleca.gov/570/Housing-Element-General-Plan-Update"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8.jpeg"/><Relationship Id="rId7"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A73F1D-69CA-46EF-A3C7-7394E2A2B10E}"/>
              </a:ext>
            </a:extLst>
          </p:cNvPr>
          <p:cNvSpPr/>
          <p:nvPr/>
        </p:nvSpPr>
        <p:spPr>
          <a:xfrm>
            <a:off x="0" y="0"/>
            <a:ext cx="12192000" cy="370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ground, outdoor&#10;&#10;Description automatically generated">
            <a:extLst>
              <a:ext uri="{FF2B5EF4-FFF2-40B4-BE49-F238E27FC236}">
                <a16:creationId xmlns:a16="http://schemas.microsoft.com/office/drawing/2014/main" id="{64A5A204-8B3C-46BD-9277-B3B48EA1C1C4}"/>
              </a:ext>
            </a:extLst>
          </p:cNvPr>
          <p:cNvPicPr>
            <a:picLocks noChangeAspect="1"/>
          </p:cNvPicPr>
          <p:nvPr/>
        </p:nvPicPr>
        <p:blipFill rotWithShape="1">
          <a:blip r:embed="rId3">
            <a:extLst>
              <a:ext uri="{28A0092B-C50C-407E-A947-70E740481C1C}">
                <a14:useLocalDpi xmlns:a14="http://schemas.microsoft.com/office/drawing/2010/main" val="0"/>
              </a:ext>
            </a:extLst>
          </a:blip>
          <a:srcRect t="21652" b="19529"/>
          <a:stretch/>
        </p:blipFill>
        <p:spPr>
          <a:xfrm>
            <a:off x="-3268" y="2889942"/>
            <a:ext cx="12192000" cy="3968057"/>
          </a:xfrm>
          <a:prstGeom prst="rect">
            <a:avLst/>
          </a:prstGeom>
        </p:spPr>
      </p:pic>
      <p:sp>
        <p:nvSpPr>
          <p:cNvPr id="19" name="Rectangle 18">
            <a:extLst>
              <a:ext uri="{FF2B5EF4-FFF2-40B4-BE49-F238E27FC236}">
                <a16:creationId xmlns:a16="http://schemas.microsoft.com/office/drawing/2014/main" id="{D69ABC34-339B-4D24-87AC-4211DA932023}"/>
              </a:ext>
            </a:extLst>
          </p:cNvPr>
          <p:cNvSpPr/>
          <p:nvPr/>
        </p:nvSpPr>
        <p:spPr>
          <a:xfrm>
            <a:off x="-6183" y="18360"/>
            <a:ext cx="12192000" cy="3053329"/>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004A502-6E8B-4C14-951D-C4071252044F}"/>
              </a:ext>
            </a:extLst>
          </p:cNvPr>
          <p:cNvSpPr/>
          <p:nvPr/>
        </p:nvSpPr>
        <p:spPr>
          <a:xfrm>
            <a:off x="-9405" y="3019607"/>
            <a:ext cx="12201405" cy="3838393"/>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54E83819-459A-4254-AE66-1905C3B2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73" y="697794"/>
            <a:ext cx="2308888" cy="1330546"/>
          </a:xfrm>
          <a:prstGeom prst="rect">
            <a:avLst/>
          </a:prstGeom>
        </p:spPr>
      </p:pic>
      <p:sp>
        <p:nvSpPr>
          <p:cNvPr id="10" name="TextBox 9">
            <a:extLst>
              <a:ext uri="{FF2B5EF4-FFF2-40B4-BE49-F238E27FC236}">
                <a16:creationId xmlns:a16="http://schemas.microsoft.com/office/drawing/2014/main" id="{B3D24254-EA62-4456-9556-33B105AA40D0}"/>
              </a:ext>
            </a:extLst>
          </p:cNvPr>
          <p:cNvSpPr txBox="1"/>
          <p:nvPr/>
        </p:nvSpPr>
        <p:spPr>
          <a:xfrm>
            <a:off x="2129028" y="2168751"/>
            <a:ext cx="7933944" cy="477054"/>
          </a:xfrm>
          <a:prstGeom prst="rect">
            <a:avLst/>
          </a:prstGeom>
          <a:noFill/>
        </p:spPr>
        <p:txBody>
          <a:bodyPr wrap="square" rtlCol="0">
            <a:spAutoFit/>
          </a:bodyPr>
          <a:lstStyle/>
          <a:p>
            <a:pPr algn="ctr"/>
            <a:r>
              <a:rPr lang="en-US" sz="2500" dirty="0">
                <a:solidFill>
                  <a:srgbClr val="1D345D"/>
                </a:solidFill>
                <a:latin typeface="Arial" panose="020B0604020202020204" pitchFamily="34" charset="0"/>
                <a:cs typeface="Arial" panose="020B0604020202020204" pitchFamily="34" charset="0"/>
              </a:rPr>
              <a:t>CITY OF IRWINDALE</a:t>
            </a:r>
          </a:p>
        </p:txBody>
      </p:sp>
      <p:sp>
        <p:nvSpPr>
          <p:cNvPr id="11" name="TextBox 10">
            <a:extLst>
              <a:ext uri="{FF2B5EF4-FFF2-40B4-BE49-F238E27FC236}">
                <a16:creationId xmlns:a16="http://schemas.microsoft.com/office/drawing/2014/main" id="{3B073954-5E20-4844-8257-6D5D5B7EE878}"/>
              </a:ext>
            </a:extLst>
          </p:cNvPr>
          <p:cNvSpPr txBox="1"/>
          <p:nvPr/>
        </p:nvSpPr>
        <p:spPr>
          <a:xfrm>
            <a:off x="596874" y="3439783"/>
            <a:ext cx="10971878" cy="2354491"/>
          </a:xfrm>
          <a:prstGeom prst="rect">
            <a:avLst/>
          </a:prstGeom>
          <a:noFill/>
        </p:spPr>
        <p:txBody>
          <a:bodyPr wrap="square" rtlCol="0">
            <a:spAutoFit/>
          </a:bodyPr>
          <a:lstStyle/>
          <a:p>
            <a:pPr algn="ctr"/>
            <a:r>
              <a:rPr lang="en-US" sz="3500" dirty="0">
                <a:solidFill>
                  <a:schemeClr val="bg1"/>
                </a:solidFill>
                <a:latin typeface="Arial" panose="020B0604020202020204" pitchFamily="34" charset="0"/>
                <a:cs typeface="Arial" panose="020B0604020202020204" pitchFamily="34" charset="0"/>
              </a:rPr>
              <a:t>COMMUNITY WORKSHOP</a:t>
            </a:r>
          </a:p>
          <a:p>
            <a:pPr algn="ctr"/>
            <a:r>
              <a:rPr lang="en-US" sz="2500" dirty="0">
                <a:solidFill>
                  <a:schemeClr val="bg1"/>
                </a:solidFill>
                <a:latin typeface="Arial" panose="020B0604020202020204" pitchFamily="34" charset="0"/>
                <a:cs typeface="Arial" panose="020B0604020202020204" pitchFamily="34" charset="0"/>
              </a:rPr>
              <a:t>Environmental Justice and Safety Elements</a:t>
            </a:r>
            <a:br>
              <a:rPr lang="en-US" sz="2500" dirty="0">
                <a:solidFill>
                  <a:schemeClr val="bg1"/>
                </a:solidFill>
                <a:latin typeface="Arial" panose="020B0604020202020204" pitchFamily="34" charset="0"/>
                <a:cs typeface="Arial" panose="020B0604020202020204" pitchFamily="34" charset="0"/>
              </a:rPr>
            </a:br>
            <a:endParaRPr lang="en-US" sz="15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a:p>
            <a:pPr lvl="0" algn="ctr"/>
            <a:r>
              <a:rPr lang="es-ES" sz="3500" dirty="0">
                <a:solidFill>
                  <a:schemeClr val="bg1"/>
                </a:solidFill>
                <a:latin typeface="Arial" panose="020B0604020202020204" pitchFamily="34" charset="0"/>
                <a:cs typeface="Arial" panose="020B0604020202020204" pitchFamily="34" charset="0"/>
              </a:rPr>
              <a:t>REUNIÓN COMUNITARI</a:t>
            </a:r>
            <a:r>
              <a:rPr lang="en-US" sz="3500" dirty="0">
                <a:solidFill>
                  <a:schemeClr val="bg1"/>
                </a:solidFill>
                <a:latin typeface="Arial" panose="020B0604020202020204" pitchFamily="34" charset="0"/>
                <a:cs typeface="Arial" panose="020B0604020202020204" pitchFamily="34" charset="0"/>
              </a:rPr>
              <a:t>A</a:t>
            </a:r>
          </a:p>
          <a:p>
            <a:pPr algn="ctr"/>
            <a:r>
              <a:rPr lang="es-ES" sz="2500" dirty="0">
                <a:solidFill>
                  <a:schemeClr val="bg1"/>
                </a:solidFill>
                <a:latin typeface="Arial" panose="020B0604020202020204" pitchFamily="34" charset="0"/>
                <a:cs typeface="Arial" panose="020B0604020202020204" pitchFamily="34" charset="0"/>
              </a:rPr>
              <a:t>Elementos de la Justicia Ambiental y Seguridad</a:t>
            </a:r>
            <a:endParaRPr lang="en-US" sz="25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47E3ED-534B-4156-AA6D-6E8D3E06FD1A}"/>
              </a:ext>
            </a:extLst>
          </p:cNvPr>
          <p:cNvSpPr txBox="1"/>
          <p:nvPr/>
        </p:nvSpPr>
        <p:spPr>
          <a:xfrm>
            <a:off x="1931721" y="6185540"/>
            <a:ext cx="7933944"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September 19</a:t>
            </a:r>
            <a:r>
              <a:rPr lang="en-US" sz="2000" baseline="30000" dirty="0">
                <a:solidFill>
                  <a:schemeClr val="bg1"/>
                </a:solidFill>
                <a:latin typeface="Arial" panose="020B0604020202020204" pitchFamily="34" charset="0"/>
                <a:cs typeface="Arial" panose="020B0604020202020204" pitchFamily="34" charset="0"/>
              </a:rPr>
              <a:t>th</a:t>
            </a:r>
            <a:r>
              <a:rPr lang="en-US" sz="2000" dirty="0">
                <a:solidFill>
                  <a:schemeClr val="bg1"/>
                </a:solidFill>
                <a:latin typeface="Arial" panose="020B0604020202020204" pitchFamily="34" charset="0"/>
                <a:cs typeface="Arial" panose="020B0604020202020204" pitchFamily="34" charset="0"/>
              </a:rPr>
              <a:t>, 2023</a:t>
            </a:r>
          </a:p>
        </p:txBody>
      </p:sp>
      <p:sp>
        <p:nvSpPr>
          <p:cNvPr id="16" name="Rectangle 15">
            <a:extLst>
              <a:ext uri="{FF2B5EF4-FFF2-40B4-BE49-F238E27FC236}">
                <a16:creationId xmlns:a16="http://schemas.microsoft.com/office/drawing/2014/main" id="{310A2766-E096-4A5C-BC28-7EA983FAE84A}"/>
              </a:ext>
            </a:extLst>
          </p:cNvPr>
          <p:cNvSpPr/>
          <p:nvPr/>
        </p:nvSpPr>
        <p:spPr>
          <a:xfrm>
            <a:off x="-3091" y="2891333"/>
            <a:ext cx="12192000" cy="198716"/>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B859BF-85EE-481A-9D82-6ECA57371674}"/>
              </a:ext>
            </a:extLst>
          </p:cNvPr>
          <p:cNvSpPr/>
          <p:nvPr/>
        </p:nvSpPr>
        <p:spPr>
          <a:xfrm>
            <a:off x="0" y="28039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98D82AC2-BF10-C6F5-4BF1-9951E8ECD029}"/>
              </a:ext>
            </a:extLst>
          </p:cNvPr>
          <p:cNvCxnSpPr/>
          <p:nvPr/>
        </p:nvCxnSpPr>
        <p:spPr>
          <a:xfrm>
            <a:off x="2438400" y="4590192"/>
            <a:ext cx="731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EF192D-69D2-FCB8-3490-9368751D7145}"/>
              </a:ext>
            </a:extLst>
          </p:cNvPr>
          <p:cNvSpPr txBox="1">
            <a:spLocks/>
          </p:cNvSpPr>
          <p:nvPr/>
        </p:nvSpPr>
        <p:spPr>
          <a:xfrm>
            <a:off x="6228678" y="2226165"/>
            <a:ext cx="5690795" cy="348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8A1B04"/>
                </a:solidFill>
                <a:effectLst/>
                <a:uLnTx/>
                <a:uFillTx/>
                <a:latin typeface="Arial" panose="020B0604020202020204" pitchFamily="34" charset="0"/>
                <a:ea typeface="+mn-ea"/>
                <a:cs typeface="Arial" panose="020B0604020202020204" pitchFamily="34" charset="0"/>
              </a:rPr>
              <a:t>Objectivo</a:t>
            </a: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000" dirty="0">
                <a:solidFill>
                  <a:srgbClr val="8A1B04"/>
                </a:solidFill>
                <a:ea typeface="+mn-ea"/>
              </a:rPr>
              <a:t>El Elemento de Seguridad del Plan General aborda los posibles riesgos para la vida y la propiedad resultantes de peligros de origen natural, como terremotos e inundaciones, y peligros de origen humano, como la contaminación del aire y la calidad del agua. El Elemento de Seguridad también identifica a los proveedores de seguridad pública, como las fuerzas del orden y los equipos de preparación y respuesta en caso de emergencia.</a:t>
            </a:r>
            <a:endParaRPr kumimoji="0" lang="en-U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25399CE-FE7A-D96F-86F4-732118088903}"/>
              </a:ext>
            </a:extLst>
          </p:cNvPr>
          <p:cNvSpPr txBox="1"/>
          <p:nvPr/>
        </p:nvSpPr>
        <p:spPr>
          <a:xfrm>
            <a:off x="401309" y="2226165"/>
            <a:ext cx="5690796" cy="332296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Safety Element Goal:</a:t>
            </a:r>
            <a:endParaRPr lang="en-US" sz="2400" dirty="0">
              <a:solidFill>
                <a:srgbClr val="1D345D"/>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lang="en-US" sz="2000" dirty="0">
                <a:solidFill>
                  <a:srgbClr val="1D345D"/>
                </a:solidFill>
                <a:latin typeface="Arial" panose="020B0604020202020204" pitchFamily="34" charset="0"/>
                <a:cs typeface="Arial" panose="020B0604020202020204" pitchFamily="34" charset="0"/>
              </a:rPr>
              <a:t>The Safety Element of the General Plan addresses potential risks to life and property resulting from naturally occurring hazards, such as earthquakes and floods, and man-made hazards, such as air pollution and contamination of water quality. The Safety Element also identifies public safety providers such as law enforcement and emergency preparedness and response teams.</a:t>
            </a:r>
          </a:p>
        </p:txBody>
      </p:sp>
    </p:spTree>
    <p:extLst>
      <p:ext uri="{BB962C8B-B14F-4D97-AF65-F5344CB8AC3E}">
        <p14:creationId xmlns:p14="http://schemas.microsoft.com/office/powerpoint/2010/main" val="722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9AF1-F34C-64EC-216B-3E69EDB04A8D}"/>
              </a:ext>
            </a:extLst>
          </p:cNvPr>
          <p:cNvSpPr>
            <a:spLocks noGrp="1"/>
          </p:cNvSpPr>
          <p:nvPr>
            <p:ph type="title"/>
          </p:nvPr>
        </p:nvSpPr>
        <p:spPr>
          <a:xfrm>
            <a:off x="273527" y="1071016"/>
            <a:ext cx="11680908" cy="997913"/>
          </a:xfrm>
        </p:spPr>
        <p:txBody>
          <a:bodyPr>
            <a:normAutofit/>
          </a:bodyPr>
          <a:lstStyle/>
          <a:p>
            <a:r>
              <a:rPr lang="en-US" dirty="0"/>
              <a:t>Safety Element Topics</a:t>
            </a:r>
            <a:br>
              <a:rPr lang="en-US" dirty="0"/>
            </a:br>
            <a:r>
              <a:rPr lang="en-US" dirty="0" err="1">
                <a:solidFill>
                  <a:srgbClr val="8A1B04"/>
                </a:solidFill>
              </a:rPr>
              <a:t>Temas</a:t>
            </a:r>
            <a:r>
              <a:rPr lang="en-US" dirty="0">
                <a:solidFill>
                  <a:srgbClr val="8A1B04"/>
                </a:solidFill>
              </a:rPr>
              <a:t> del </a:t>
            </a:r>
            <a:r>
              <a:rPr lang="en-US" dirty="0" err="1">
                <a:solidFill>
                  <a:srgbClr val="8A1B04"/>
                </a:solidFill>
              </a:rPr>
              <a:t>Elemento</a:t>
            </a:r>
            <a:r>
              <a:rPr lang="en-US" dirty="0">
                <a:solidFill>
                  <a:srgbClr val="8A1B04"/>
                </a:solidFill>
              </a:rPr>
              <a:t> de </a:t>
            </a:r>
            <a:r>
              <a:rPr lang="en-US" dirty="0" err="1">
                <a:solidFill>
                  <a:srgbClr val="8A1B04"/>
                </a:solidFill>
              </a:rPr>
              <a:t>Seguridad</a:t>
            </a:r>
            <a:endParaRPr lang="en-US" dirty="0">
              <a:solidFill>
                <a:srgbClr val="8A1B04"/>
              </a:solidFill>
            </a:endParaRPr>
          </a:p>
        </p:txBody>
      </p:sp>
      <p:sp>
        <p:nvSpPr>
          <p:cNvPr id="32" name="Arrow: Pentagon 31">
            <a:extLst>
              <a:ext uri="{FF2B5EF4-FFF2-40B4-BE49-F238E27FC236}">
                <a16:creationId xmlns:a16="http://schemas.microsoft.com/office/drawing/2014/main" id="{639FDF48-75A3-54F2-C7A5-7BB0C26CAD85}"/>
              </a:ext>
            </a:extLst>
          </p:cNvPr>
          <p:cNvSpPr/>
          <p:nvPr/>
        </p:nvSpPr>
        <p:spPr>
          <a:xfrm rot="10800000">
            <a:off x="434337" y="543948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69" name="Arrow: Pentagon 68">
            <a:extLst>
              <a:ext uri="{FF2B5EF4-FFF2-40B4-BE49-F238E27FC236}">
                <a16:creationId xmlns:a16="http://schemas.microsoft.com/office/drawing/2014/main" id="{901B65F1-89C0-F1C1-B9BB-737F036DF570}"/>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2" name="Arrow: Pentagon 71">
            <a:extLst>
              <a:ext uri="{FF2B5EF4-FFF2-40B4-BE49-F238E27FC236}">
                <a16:creationId xmlns:a16="http://schemas.microsoft.com/office/drawing/2014/main" id="{1A858CFF-38CD-1819-FF48-38967735AC54}"/>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5" name="Arrow: Pentagon 74">
            <a:extLst>
              <a:ext uri="{FF2B5EF4-FFF2-40B4-BE49-F238E27FC236}">
                <a16:creationId xmlns:a16="http://schemas.microsoft.com/office/drawing/2014/main" id="{2EF72E4E-8308-0E6E-2C1C-2360DF86160E}"/>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8" name="Arrow: Pentagon 13">
            <a:extLst>
              <a:ext uri="{FF2B5EF4-FFF2-40B4-BE49-F238E27FC236}">
                <a16:creationId xmlns:a16="http://schemas.microsoft.com/office/drawing/2014/main" id="{E5CDE02C-2B62-02F4-C784-30BFD8F8A8BE}"/>
              </a:ext>
            </a:extLst>
          </p:cNvPr>
          <p:cNvSpPr txBox="1"/>
          <p:nvPr/>
        </p:nvSpPr>
        <p:spPr>
          <a:xfrm>
            <a:off x="524723" y="543948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Geologic and Seismic Hazards/</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Riesgos Geológicos y Sísmicos</a:t>
            </a:r>
            <a:endParaRPr lang="en-US" b="1" kern="1200" dirty="0">
              <a:solidFill>
                <a:srgbClr val="8A1B04"/>
              </a:solidFill>
              <a:latin typeface="Arial" panose="020B0604020202020204" pitchFamily="34" charset="0"/>
              <a:cs typeface="Arial" panose="020B0604020202020204" pitchFamily="34" charset="0"/>
            </a:endParaRPr>
          </a:p>
        </p:txBody>
      </p:sp>
      <p:sp>
        <p:nvSpPr>
          <p:cNvPr id="79" name="Arrow: Pentagon 13">
            <a:extLst>
              <a:ext uri="{FF2B5EF4-FFF2-40B4-BE49-F238E27FC236}">
                <a16:creationId xmlns:a16="http://schemas.microsoft.com/office/drawing/2014/main" id="{0EF084FA-93BB-D373-03C7-6C684022F7B5}"/>
              </a:ext>
            </a:extLst>
          </p:cNvPr>
          <p:cNvSpPr txBox="1"/>
          <p:nvPr/>
        </p:nvSpPr>
        <p:spPr>
          <a:xfrm>
            <a:off x="524722" y="448874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Flooding and Dam Failure/</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Inundaciones y Fallas de Presas</a:t>
            </a:r>
            <a:endParaRPr lang="en-US" b="1" kern="1200" dirty="0">
              <a:solidFill>
                <a:srgbClr val="8A1B04"/>
              </a:solidFill>
              <a:latin typeface="Arial" panose="020B0604020202020204" pitchFamily="34" charset="0"/>
              <a:cs typeface="Arial" panose="020B0604020202020204" pitchFamily="34" charset="0"/>
            </a:endParaRPr>
          </a:p>
        </p:txBody>
      </p:sp>
      <p:sp>
        <p:nvSpPr>
          <p:cNvPr id="80" name="Arrow: Pentagon 13">
            <a:extLst>
              <a:ext uri="{FF2B5EF4-FFF2-40B4-BE49-F238E27FC236}">
                <a16:creationId xmlns:a16="http://schemas.microsoft.com/office/drawing/2014/main" id="{69350675-36B2-CEBA-F430-471560E3AC21}"/>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Extreme Weather &amp; Drought/</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Clima Extremo y Sequía</a:t>
            </a:r>
            <a:endParaRPr lang="en-US" b="1" kern="1200" dirty="0">
              <a:solidFill>
                <a:srgbClr val="8A1B04"/>
              </a:solidFill>
              <a:latin typeface="Arial" panose="020B0604020202020204" pitchFamily="34" charset="0"/>
              <a:cs typeface="Arial" panose="020B0604020202020204" pitchFamily="34" charset="0"/>
            </a:endParaRPr>
          </a:p>
        </p:txBody>
      </p:sp>
      <p:sp>
        <p:nvSpPr>
          <p:cNvPr id="81" name="Arrow: Pentagon 13">
            <a:extLst>
              <a:ext uri="{FF2B5EF4-FFF2-40B4-BE49-F238E27FC236}">
                <a16:creationId xmlns:a16="http://schemas.microsoft.com/office/drawing/2014/main" id="{59F130AD-37C0-9915-CC68-ED204D1D33C8}"/>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Air Quality/</a:t>
            </a:r>
            <a:r>
              <a:rPr lang="es-ES" b="1" kern="1200" dirty="0">
                <a:solidFill>
                  <a:srgbClr val="8A1B04"/>
                </a:solidFill>
                <a:latin typeface="Arial" panose="020B0604020202020204" pitchFamily="34" charset="0"/>
                <a:cs typeface="Arial" panose="020B0604020202020204" pitchFamily="34" charset="0"/>
              </a:rPr>
              <a:t>Calidad del Aire</a:t>
            </a:r>
            <a:endParaRPr lang="en-US" b="1" kern="1200" dirty="0">
              <a:solidFill>
                <a:srgbClr val="8A1B04"/>
              </a:solidFill>
              <a:latin typeface="Arial" panose="020B0604020202020204" pitchFamily="34" charset="0"/>
              <a:cs typeface="Arial" panose="020B0604020202020204" pitchFamily="34" charset="0"/>
            </a:endParaRPr>
          </a:p>
        </p:txBody>
      </p:sp>
      <p:sp>
        <p:nvSpPr>
          <p:cNvPr id="22" name="Oval 21" descr="Heart shape cloud on a blue sky">
            <a:extLst>
              <a:ext uri="{FF2B5EF4-FFF2-40B4-BE49-F238E27FC236}">
                <a16:creationId xmlns:a16="http://schemas.microsoft.com/office/drawing/2014/main" id="{32988D97-ABD6-F4CC-84FC-37555A8F6CFA}"/>
              </a:ext>
            </a:extLst>
          </p:cNvPr>
          <p:cNvSpPr/>
          <p:nvPr/>
        </p:nvSpPr>
        <p:spPr>
          <a:xfrm>
            <a:off x="434335" y="2582312"/>
            <a:ext cx="768096" cy="768096"/>
          </a:xfrm>
          <a:prstGeom prst="ellipse">
            <a:avLst/>
          </a:prstGeom>
          <a:blipFill>
            <a:blip r:embed="rId3"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6" name="Oval 25">
            <a:extLst>
              <a:ext uri="{FF2B5EF4-FFF2-40B4-BE49-F238E27FC236}">
                <a16:creationId xmlns:a16="http://schemas.microsoft.com/office/drawing/2014/main" id="{ED1A62EB-FD30-8A2C-EF9D-3478EEE9E435}"/>
              </a:ext>
            </a:extLst>
          </p:cNvPr>
          <p:cNvSpPr/>
          <p:nvPr/>
        </p:nvSpPr>
        <p:spPr>
          <a:xfrm>
            <a:off x="434335" y="3537558"/>
            <a:ext cx="768096" cy="768096"/>
          </a:xfrm>
          <a:prstGeom prst="ellipse">
            <a:avLst/>
          </a:prstGeom>
          <a:blipFill>
            <a:blip r:embed="rId4" cstate="hqprint">
              <a:extLst>
                <a:ext uri="{28A0092B-C50C-407E-A947-70E740481C1C}">
                  <a14:useLocalDpi xmlns:a14="http://schemas.microsoft.com/office/drawing/2010/main" val="0"/>
                </a:ext>
              </a:extLst>
            </a:blip>
            <a:srcRect/>
            <a:stretch>
              <a:fillRect l="-27000" r="-2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30" name="Oval 29">
            <a:extLst>
              <a:ext uri="{FF2B5EF4-FFF2-40B4-BE49-F238E27FC236}">
                <a16:creationId xmlns:a16="http://schemas.microsoft.com/office/drawing/2014/main" id="{CAEA5008-034F-272C-6305-BF2628D8BA63}"/>
              </a:ext>
            </a:extLst>
          </p:cNvPr>
          <p:cNvSpPr/>
          <p:nvPr/>
        </p:nvSpPr>
        <p:spPr>
          <a:xfrm>
            <a:off x="441591" y="4484677"/>
            <a:ext cx="768096" cy="768096"/>
          </a:xfrm>
          <a:prstGeom prst="ellipse">
            <a:avLst/>
          </a:prstGeom>
          <a:blipFill>
            <a:blip r:embed="rId5" cstate="hqprint">
              <a:extLst>
                <a:ext uri="{28A0092B-C50C-407E-A947-70E740481C1C}">
                  <a14:useLocalDpi xmlns:a14="http://schemas.microsoft.com/office/drawing/2010/main" val="0"/>
                </a:ext>
              </a:extLst>
            </a:blip>
            <a:srcRect/>
            <a:stretch>
              <a:fillRect l="-14000" r="-14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34" name="Oval 33" descr="Dry cracking soil">
            <a:extLst>
              <a:ext uri="{FF2B5EF4-FFF2-40B4-BE49-F238E27FC236}">
                <a16:creationId xmlns:a16="http://schemas.microsoft.com/office/drawing/2014/main" id="{EC6DC8F8-E705-4FE2-E6E1-7B311EF16FC8}"/>
              </a:ext>
            </a:extLst>
          </p:cNvPr>
          <p:cNvSpPr/>
          <p:nvPr/>
        </p:nvSpPr>
        <p:spPr>
          <a:xfrm>
            <a:off x="434335" y="5439482"/>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82" name="Arrow: Pentagon 81">
            <a:extLst>
              <a:ext uri="{FF2B5EF4-FFF2-40B4-BE49-F238E27FC236}">
                <a16:creationId xmlns:a16="http://schemas.microsoft.com/office/drawing/2014/main" id="{B6973FC6-3336-1D3D-46FE-1BBD65159C35}"/>
              </a:ext>
            </a:extLst>
          </p:cNvPr>
          <p:cNvSpPr/>
          <p:nvPr/>
        </p:nvSpPr>
        <p:spPr>
          <a:xfrm rot="10800000">
            <a:off x="6245221" y="545580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3" name="Arrow: Pentagon 82">
            <a:extLst>
              <a:ext uri="{FF2B5EF4-FFF2-40B4-BE49-F238E27FC236}">
                <a16:creationId xmlns:a16="http://schemas.microsoft.com/office/drawing/2014/main" id="{18CCDC73-94A0-7AA2-4208-CFBEFECB2181}"/>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4" name="Arrow: Pentagon 83">
            <a:extLst>
              <a:ext uri="{FF2B5EF4-FFF2-40B4-BE49-F238E27FC236}">
                <a16:creationId xmlns:a16="http://schemas.microsoft.com/office/drawing/2014/main" id="{BEA1DF58-107F-1CC2-B919-3491E1172F33}"/>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5" name="Arrow: Pentagon 84">
            <a:extLst>
              <a:ext uri="{FF2B5EF4-FFF2-40B4-BE49-F238E27FC236}">
                <a16:creationId xmlns:a16="http://schemas.microsoft.com/office/drawing/2014/main" id="{95D5882E-BB8C-800D-3F7C-985F89536047}"/>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6" name="Arrow: Pentagon 13">
            <a:extLst>
              <a:ext uri="{FF2B5EF4-FFF2-40B4-BE49-F238E27FC236}">
                <a16:creationId xmlns:a16="http://schemas.microsoft.com/office/drawing/2014/main" id="{42326987-8639-E48F-B708-4871A36ACDAE}"/>
              </a:ext>
            </a:extLst>
          </p:cNvPr>
          <p:cNvSpPr txBox="1"/>
          <p:nvPr/>
        </p:nvSpPr>
        <p:spPr>
          <a:xfrm>
            <a:off x="6335607" y="545580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223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Wildfire/</a:t>
            </a:r>
            <a:r>
              <a:rPr lang="en-US" b="1" kern="1200" dirty="0">
                <a:solidFill>
                  <a:srgbClr val="8A1B04"/>
                </a:solidFill>
                <a:latin typeface="Arial" panose="020B0604020202020204" pitchFamily="34" charset="0"/>
                <a:cs typeface="Arial" panose="020B0604020202020204" pitchFamily="34" charset="0"/>
              </a:rPr>
              <a:t>I</a:t>
            </a:r>
            <a:r>
              <a:rPr lang="es-ES" b="1" kern="1200" dirty="0" err="1">
                <a:solidFill>
                  <a:srgbClr val="8A1B04"/>
                </a:solidFill>
                <a:latin typeface="Arial" panose="020B0604020202020204" pitchFamily="34" charset="0"/>
                <a:cs typeface="Arial" panose="020B0604020202020204" pitchFamily="34" charset="0"/>
              </a:rPr>
              <a:t>ncendio</a:t>
            </a:r>
            <a:r>
              <a:rPr lang="es-ES" b="1" kern="1200" dirty="0">
                <a:solidFill>
                  <a:srgbClr val="8A1B04"/>
                </a:solidFill>
                <a:latin typeface="Arial" panose="020B0604020202020204" pitchFamily="34" charset="0"/>
                <a:cs typeface="Arial" panose="020B0604020202020204" pitchFamily="34" charset="0"/>
              </a:rPr>
              <a:t> Forestal</a:t>
            </a:r>
            <a:endParaRPr lang="en-US" b="1" kern="1200" dirty="0">
              <a:solidFill>
                <a:srgbClr val="8A1B04"/>
              </a:solidFill>
              <a:latin typeface="Arial" panose="020B0604020202020204" pitchFamily="34" charset="0"/>
              <a:cs typeface="Arial" panose="020B0604020202020204" pitchFamily="34" charset="0"/>
            </a:endParaRPr>
          </a:p>
        </p:txBody>
      </p:sp>
      <p:sp>
        <p:nvSpPr>
          <p:cNvPr id="87" name="Arrow: Pentagon 13">
            <a:extLst>
              <a:ext uri="{FF2B5EF4-FFF2-40B4-BE49-F238E27FC236}">
                <a16:creationId xmlns:a16="http://schemas.microsoft.com/office/drawing/2014/main" id="{9C32897E-B0CD-45E0-8B7F-6987653231AD}"/>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Emergency Preparedness/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Preparación Para Emergencias</a:t>
            </a:r>
            <a:endParaRPr lang="en-US" b="1" kern="1200" dirty="0">
              <a:solidFill>
                <a:srgbClr val="8A1B04"/>
              </a:solidFill>
              <a:latin typeface="Arial" panose="020B0604020202020204" pitchFamily="34" charset="0"/>
              <a:cs typeface="Arial" panose="020B0604020202020204" pitchFamily="34" charset="0"/>
            </a:endParaRPr>
          </a:p>
        </p:txBody>
      </p:sp>
      <p:sp>
        <p:nvSpPr>
          <p:cNvPr id="88" name="Arrow: Pentagon 13">
            <a:extLst>
              <a:ext uri="{FF2B5EF4-FFF2-40B4-BE49-F238E27FC236}">
                <a16:creationId xmlns:a16="http://schemas.microsoft.com/office/drawing/2014/main" id="{D798F474-EFDB-5212-20F9-F08E5770AAFC}"/>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Law Enforcement and Crime/</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Cumplimiento de la Ley y Crimen</a:t>
            </a:r>
            <a:endParaRPr lang="en-US" b="1" kern="1200" dirty="0">
              <a:solidFill>
                <a:srgbClr val="8A1B04"/>
              </a:solidFill>
              <a:latin typeface="Arial" panose="020B0604020202020204" pitchFamily="34" charset="0"/>
              <a:cs typeface="Arial" panose="020B0604020202020204" pitchFamily="34" charset="0"/>
            </a:endParaRPr>
          </a:p>
        </p:txBody>
      </p:sp>
      <p:sp>
        <p:nvSpPr>
          <p:cNvPr id="89" name="Arrow: Pentagon 13">
            <a:extLst>
              <a:ext uri="{FF2B5EF4-FFF2-40B4-BE49-F238E27FC236}">
                <a16:creationId xmlns:a16="http://schemas.microsoft.com/office/drawing/2014/main" id="{8D23888F-EFC7-D254-A4E3-C5B9FC51B909}"/>
              </a:ext>
            </a:extLst>
          </p:cNvPr>
          <p:cNvSpPr txBox="1"/>
          <p:nvPr/>
        </p:nvSpPr>
        <p:spPr>
          <a:xfrm>
            <a:off x="6335725" y="259952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Hazardous Materials/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Materiales Peligrosos</a:t>
            </a:r>
            <a:endParaRPr lang="en-US" b="1" kern="1200" dirty="0">
              <a:solidFill>
                <a:srgbClr val="8A1B04"/>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36FC8D1-E763-B267-E846-EE7FF24C0E57}"/>
              </a:ext>
            </a:extLst>
          </p:cNvPr>
          <p:cNvSpPr/>
          <p:nvPr/>
        </p:nvSpPr>
        <p:spPr>
          <a:xfrm>
            <a:off x="6245219" y="5459869"/>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50000" r="-50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0" name="Oval 9" descr="Red alert button">
            <a:extLst>
              <a:ext uri="{FF2B5EF4-FFF2-40B4-BE49-F238E27FC236}">
                <a16:creationId xmlns:a16="http://schemas.microsoft.com/office/drawing/2014/main" id="{74F39480-22EE-472D-6422-7450DC7232FF}"/>
              </a:ext>
            </a:extLst>
          </p:cNvPr>
          <p:cNvSpPr/>
          <p:nvPr/>
        </p:nvSpPr>
        <p:spPr>
          <a:xfrm>
            <a:off x="6252475" y="2592273"/>
            <a:ext cx="768096" cy="768096"/>
          </a:xfrm>
          <a:prstGeom prst="ellipse">
            <a:avLst/>
          </a:prstGeom>
          <a:blipFill>
            <a:blip r:embed="rId8"/>
            <a:srcRect/>
            <a:stretch>
              <a:fillRect l="-17000" r="-1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4" name="Oval 13" descr="Gavel resting on block">
            <a:extLst>
              <a:ext uri="{FF2B5EF4-FFF2-40B4-BE49-F238E27FC236}">
                <a16:creationId xmlns:a16="http://schemas.microsoft.com/office/drawing/2014/main" id="{E7EA2165-6325-0528-54F7-AB797BCA33AA}"/>
              </a:ext>
            </a:extLst>
          </p:cNvPr>
          <p:cNvSpPr/>
          <p:nvPr/>
        </p:nvSpPr>
        <p:spPr>
          <a:xfrm>
            <a:off x="6256798" y="3541424"/>
            <a:ext cx="768096" cy="768096"/>
          </a:xfrm>
          <a:prstGeom prst="ellipse">
            <a:avLst/>
          </a:prstGeom>
          <a:blipFill>
            <a:blip r:embed="rId9"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8" name="Oval 17" descr="Smiling paramedic in ambulance">
            <a:extLst>
              <a:ext uri="{FF2B5EF4-FFF2-40B4-BE49-F238E27FC236}">
                <a16:creationId xmlns:a16="http://schemas.microsoft.com/office/drawing/2014/main" id="{2CB8BDC6-D40F-23AB-7CDD-2FAF9862F0A4}"/>
              </a:ext>
            </a:extLst>
          </p:cNvPr>
          <p:cNvSpPr/>
          <p:nvPr/>
        </p:nvSpPr>
        <p:spPr>
          <a:xfrm>
            <a:off x="6262915" y="4491921"/>
            <a:ext cx="768096" cy="768096"/>
          </a:xfrm>
          <a:prstGeom prst="ellipse">
            <a:avLst/>
          </a:prstGeom>
          <a:blipFill>
            <a:blip r:embed="rId10"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Tree>
    <p:extLst>
      <p:ext uri="{BB962C8B-B14F-4D97-AF65-F5344CB8AC3E}">
        <p14:creationId xmlns:p14="http://schemas.microsoft.com/office/powerpoint/2010/main" val="39230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CB5298-6FFD-236E-629E-C47777FBFA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7" name="Picture 16">
            <a:extLst>
              <a:ext uri="{FF2B5EF4-FFF2-40B4-BE49-F238E27FC236}">
                <a16:creationId xmlns:a16="http://schemas.microsoft.com/office/drawing/2014/main" id="{05AD34B5-3621-BB32-1BD3-43B52227E96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8" name="Picture 17">
            <a:extLst>
              <a:ext uri="{FF2B5EF4-FFF2-40B4-BE49-F238E27FC236}">
                <a16:creationId xmlns:a16="http://schemas.microsoft.com/office/drawing/2014/main" id="{AE98E21D-21A7-9EAE-5A62-654CD33650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9" name="Picture 18">
            <a:extLst>
              <a:ext uri="{FF2B5EF4-FFF2-40B4-BE49-F238E27FC236}">
                <a16:creationId xmlns:a16="http://schemas.microsoft.com/office/drawing/2014/main" id="{45B5306D-6438-21BC-A0CB-87894EA3CE6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E901219-2F55-DB89-DCC6-7409955F0112}"/>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3. General Plan Process</a:t>
            </a:r>
            <a:br>
              <a:rPr lang="en-US" sz="3600" dirty="0">
                <a:solidFill>
                  <a:schemeClr val="bg1"/>
                </a:solidFill>
              </a:rPr>
            </a:br>
            <a:r>
              <a:rPr lang="es-ES" sz="3600" dirty="0">
                <a:solidFill>
                  <a:srgbClr val="8A1B04"/>
                </a:solidFill>
              </a:rPr>
              <a:t>Proceso del Plan General</a:t>
            </a:r>
            <a:endParaRPr lang="en-US" sz="3600" dirty="0">
              <a:solidFill>
                <a:srgbClr val="8A1B04"/>
              </a:solidFill>
            </a:endParaRPr>
          </a:p>
        </p:txBody>
      </p:sp>
    </p:spTree>
    <p:extLst>
      <p:ext uri="{BB962C8B-B14F-4D97-AF65-F5344CB8AC3E}">
        <p14:creationId xmlns:p14="http://schemas.microsoft.com/office/powerpoint/2010/main" val="22079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BD70B8-7B53-130F-E070-4159DE3DC95B}"/>
              </a:ext>
            </a:extLst>
          </p:cNvPr>
          <p:cNvSpPr/>
          <p:nvPr/>
        </p:nvSpPr>
        <p:spPr>
          <a:xfrm>
            <a:off x="7493406" y="5583357"/>
            <a:ext cx="1235830" cy="929214"/>
          </a:xfrm>
          <a:prstGeom prst="rect">
            <a:avLst/>
          </a:prstGeom>
          <a:noFill/>
          <a:ln w="28575">
            <a:solidFill>
              <a:srgbClr val="8A1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79E62A-CEAF-35FD-9071-88206D6E12C7}"/>
              </a:ext>
            </a:extLst>
          </p:cNvPr>
          <p:cNvSpPr>
            <a:spLocks noGrp="1"/>
          </p:cNvSpPr>
          <p:nvPr>
            <p:ph type="title"/>
          </p:nvPr>
        </p:nvSpPr>
        <p:spPr>
          <a:xfrm>
            <a:off x="273527" y="1071016"/>
            <a:ext cx="4238132" cy="997913"/>
          </a:xfrm>
        </p:spPr>
        <p:txBody>
          <a:bodyPr>
            <a:normAutofit/>
          </a:bodyPr>
          <a:lstStyle/>
          <a:p>
            <a:r>
              <a:rPr lang="en-US" dirty="0"/>
              <a:t>General Plan Process </a:t>
            </a:r>
            <a:br>
              <a:rPr lang="en-US" dirty="0"/>
            </a:br>
            <a:r>
              <a:rPr lang="en-US" dirty="0" err="1">
                <a:solidFill>
                  <a:srgbClr val="8A1B04"/>
                </a:solidFill>
              </a:rPr>
              <a:t>Proceso</a:t>
            </a:r>
            <a:r>
              <a:rPr lang="en-US" dirty="0">
                <a:solidFill>
                  <a:srgbClr val="8A1B04"/>
                </a:solidFill>
              </a:rPr>
              <a:t> del Plan General</a:t>
            </a:r>
            <a:endParaRPr lang="en-US" dirty="0"/>
          </a:p>
        </p:txBody>
      </p:sp>
      <p:sp>
        <p:nvSpPr>
          <p:cNvPr id="6" name="TextBox 5">
            <a:extLst>
              <a:ext uri="{FF2B5EF4-FFF2-40B4-BE49-F238E27FC236}">
                <a16:creationId xmlns:a16="http://schemas.microsoft.com/office/drawing/2014/main" id="{E89C4BB2-FCE1-8D54-262A-F5C2A860C287}"/>
              </a:ext>
            </a:extLst>
          </p:cNvPr>
          <p:cNvSpPr txBox="1"/>
          <p:nvPr/>
        </p:nvSpPr>
        <p:spPr>
          <a:xfrm>
            <a:off x="2235765" y="5786984"/>
            <a:ext cx="1161826" cy="523220"/>
          </a:xfrm>
          <a:prstGeom prst="rect">
            <a:avLst/>
          </a:prstGeom>
          <a:noFill/>
        </p:spPr>
        <p:txBody>
          <a:bodyPr wrap="square" rtlCol="0">
            <a:spAutoFit/>
          </a:bodyPr>
          <a:lstStyle/>
          <a:p>
            <a:r>
              <a:rPr lang="en-US" sz="1400" b="1" dirty="0">
                <a:solidFill>
                  <a:srgbClr val="1D345D"/>
                </a:solidFill>
                <a:latin typeface="Arial" panose="020B0604020202020204" pitchFamily="34" charset="0"/>
                <a:cs typeface="Arial" panose="020B0604020202020204" pitchFamily="34" charset="0"/>
              </a:rPr>
              <a:t>Survey Released</a:t>
            </a:r>
          </a:p>
        </p:txBody>
      </p:sp>
      <p:sp>
        <p:nvSpPr>
          <p:cNvPr id="9" name="TextBox 8">
            <a:extLst>
              <a:ext uri="{FF2B5EF4-FFF2-40B4-BE49-F238E27FC236}">
                <a16:creationId xmlns:a16="http://schemas.microsoft.com/office/drawing/2014/main" id="{5606F710-FC49-8B14-DA96-C26F22CFF78E}"/>
              </a:ext>
            </a:extLst>
          </p:cNvPr>
          <p:cNvSpPr txBox="1"/>
          <p:nvPr/>
        </p:nvSpPr>
        <p:spPr>
          <a:xfrm>
            <a:off x="3459976" y="5786354"/>
            <a:ext cx="1743022" cy="523220"/>
          </a:xfrm>
          <a:prstGeom prst="rect">
            <a:avLst/>
          </a:prstGeom>
          <a:noFill/>
        </p:spPr>
        <p:txBody>
          <a:bodyPr wrap="square">
            <a:spAutoFit/>
          </a:bodyPr>
          <a:lstStyle/>
          <a:p>
            <a:r>
              <a:rPr lang="en-US" sz="1400" b="1" dirty="0">
                <a:solidFill>
                  <a:srgbClr val="1D345D"/>
                </a:solidFill>
                <a:latin typeface="Arial" panose="020B0604020202020204" pitchFamily="34" charset="0"/>
                <a:cs typeface="Arial" panose="020B0604020202020204" pitchFamily="34" charset="0"/>
              </a:rPr>
              <a:t>Community Workshop #1</a:t>
            </a:r>
          </a:p>
        </p:txBody>
      </p:sp>
      <p:sp>
        <p:nvSpPr>
          <p:cNvPr id="11" name="TextBox 10">
            <a:extLst>
              <a:ext uri="{FF2B5EF4-FFF2-40B4-BE49-F238E27FC236}">
                <a16:creationId xmlns:a16="http://schemas.microsoft.com/office/drawing/2014/main" id="{50750710-6F65-05B9-9159-185434C5EE40}"/>
              </a:ext>
            </a:extLst>
          </p:cNvPr>
          <p:cNvSpPr txBox="1"/>
          <p:nvPr/>
        </p:nvSpPr>
        <p:spPr>
          <a:xfrm>
            <a:off x="4802697" y="5791228"/>
            <a:ext cx="1743022" cy="523220"/>
          </a:xfrm>
          <a:prstGeom prst="rect">
            <a:avLst/>
          </a:prstGeom>
          <a:noFill/>
        </p:spPr>
        <p:txBody>
          <a:bodyPr wrap="square">
            <a:spAutoFit/>
          </a:bodyPr>
          <a:lstStyle/>
          <a:p>
            <a:r>
              <a:rPr lang="en-US" sz="1400" b="1" dirty="0">
                <a:solidFill>
                  <a:srgbClr val="1D345D"/>
                </a:solidFill>
                <a:latin typeface="Arial" panose="020B0604020202020204" pitchFamily="34" charset="0"/>
                <a:cs typeface="Arial" panose="020B0604020202020204" pitchFamily="34" charset="0"/>
              </a:rPr>
              <a:t>Community Workshop #2</a:t>
            </a:r>
          </a:p>
        </p:txBody>
      </p:sp>
      <p:sp>
        <p:nvSpPr>
          <p:cNvPr id="15" name="TextBox 14">
            <a:extLst>
              <a:ext uri="{FF2B5EF4-FFF2-40B4-BE49-F238E27FC236}">
                <a16:creationId xmlns:a16="http://schemas.microsoft.com/office/drawing/2014/main" id="{ECCDD899-46C4-B862-2415-774E417A140A}"/>
              </a:ext>
            </a:extLst>
          </p:cNvPr>
          <p:cNvSpPr txBox="1"/>
          <p:nvPr/>
        </p:nvSpPr>
        <p:spPr>
          <a:xfrm>
            <a:off x="7493407" y="5741323"/>
            <a:ext cx="17430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Community Workshop #3</a:t>
            </a:r>
          </a:p>
        </p:txBody>
      </p:sp>
      <p:cxnSp>
        <p:nvCxnSpPr>
          <p:cNvPr id="17" name="Straight Connector 16">
            <a:extLst>
              <a:ext uri="{FF2B5EF4-FFF2-40B4-BE49-F238E27FC236}">
                <a16:creationId xmlns:a16="http://schemas.microsoft.com/office/drawing/2014/main" id="{BFC03E37-25C9-0452-6CD2-9DD368552C84}"/>
              </a:ext>
            </a:extLst>
          </p:cNvPr>
          <p:cNvCxnSpPr/>
          <p:nvPr/>
        </p:nvCxnSpPr>
        <p:spPr>
          <a:xfrm>
            <a:off x="7998194" y="5209325"/>
            <a:ext cx="0" cy="531998"/>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D01D510-7B3B-6E35-FBEE-A1D0C1987EFE}"/>
              </a:ext>
            </a:extLst>
          </p:cNvPr>
          <p:cNvCxnSpPr>
            <a:cxnSpLocks/>
          </p:cNvCxnSpPr>
          <p:nvPr/>
        </p:nvCxnSpPr>
        <p:spPr>
          <a:xfrm>
            <a:off x="5202998" y="5118010"/>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06D140F-F32F-4463-B07F-0BD06BA67EAE}"/>
              </a:ext>
            </a:extLst>
          </p:cNvPr>
          <p:cNvCxnSpPr>
            <a:cxnSpLocks/>
          </p:cNvCxnSpPr>
          <p:nvPr/>
        </p:nvCxnSpPr>
        <p:spPr>
          <a:xfrm>
            <a:off x="4062133" y="5118011"/>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5CC53B3-80BB-C1A8-A33E-AF8CE918FA6C}"/>
              </a:ext>
            </a:extLst>
          </p:cNvPr>
          <p:cNvCxnSpPr>
            <a:cxnSpLocks/>
          </p:cNvCxnSpPr>
          <p:nvPr/>
        </p:nvCxnSpPr>
        <p:spPr>
          <a:xfrm>
            <a:off x="2622401" y="5118011"/>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9B32A082-8B90-4C93-2147-9D6D5A4F562A}"/>
              </a:ext>
            </a:extLst>
          </p:cNvPr>
          <p:cNvPicPr>
            <a:picLocks noChangeAspect="1"/>
          </p:cNvPicPr>
          <p:nvPr/>
        </p:nvPicPr>
        <p:blipFill>
          <a:blip r:embed="rId3"/>
          <a:stretch>
            <a:fillRect/>
          </a:stretch>
        </p:blipFill>
        <p:spPr>
          <a:xfrm>
            <a:off x="136764" y="1906086"/>
            <a:ext cx="11918471" cy="3365315"/>
          </a:xfrm>
          <a:prstGeom prst="rect">
            <a:avLst/>
          </a:prstGeom>
        </p:spPr>
      </p:pic>
    </p:spTree>
    <p:extLst>
      <p:ext uri="{BB962C8B-B14F-4D97-AF65-F5344CB8AC3E}">
        <p14:creationId xmlns:p14="http://schemas.microsoft.com/office/powerpoint/2010/main" val="1151474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a:extLst>
              <a:ext uri="{28A0092B-C50C-407E-A947-70E740481C1C}">
                <a14:useLocalDpi xmlns:a14="http://schemas.microsoft.com/office/drawing/2010/main" val="0"/>
              </a:ext>
            </a:extLst>
          </a:blip>
          <a:srcRect r="12720"/>
          <a:stretch/>
        </p:blipFill>
        <p:spPr>
          <a:xfrm>
            <a:off x="3122069" y="4580707"/>
            <a:ext cx="3185640" cy="228947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a:extLst>
              <a:ext uri="{28A0092B-C50C-407E-A947-70E740481C1C}">
                <a14:useLocalDpi xmlns:a14="http://schemas.microsoft.com/office/drawing/2010/main" val="0"/>
              </a:ext>
            </a:extLst>
          </a:blip>
          <a:srcRect l="8764" r="17634"/>
          <a:stretch/>
        </p:blipFill>
        <p:spPr>
          <a:xfrm>
            <a:off x="6310093" y="4599747"/>
            <a:ext cx="2864730" cy="2265880"/>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a:extLst>
              <a:ext uri="{28A0092B-C50C-407E-A947-70E740481C1C}">
                <a14:useLocalDpi xmlns:a14="http://schemas.microsoft.com/office/drawing/2010/main" val="0"/>
              </a:ext>
            </a:extLst>
          </a:blip>
          <a:srcRect l="10495"/>
          <a:stretch/>
        </p:blipFill>
        <p:spPr>
          <a:xfrm>
            <a:off x="9174823" y="4599747"/>
            <a:ext cx="3053048" cy="226663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3">
            <a:extLst>
              <a:ext uri="{FF2B5EF4-FFF2-40B4-BE49-F238E27FC236}">
                <a16:creationId xmlns:a16="http://schemas.microsoft.com/office/drawing/2014/main" id="{21D79280-69F0-16A6-03F5-F67E85C86BA1}"/>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4. Summary of Workshop #2</a:t>
            </a:r>
            <a:br>
              <a:rPr lang="en-US" sz="3600" dirty="0">
                <a:solidFill>
                  <a:schemeClr val="bg1"/>
                </a:solidFill>
              </a:rPr>
            </a:br>
            <a:r>
              <a:rPr lang="es-ES" sz="3600" dirty="0">
                <a:solidFill>
                  <a:srgbClr val="8A1B04"/>
                </a:solidFill>
              </a:rPr>
              <a:t>Resumen de la Reunión #2</a:t>
            </a:r>
            <a:endParaRPr lang="en-US" sz="3600" dirty="0">
              <a:solidFill>
                <a:srgbClr val="8A1B04"/>
              </a:solidFill>
            </a:endParaRPr>
          </a:p>
        </p:txBody>
      </p:sp>
    </p:spTree>
    <p:extLst>
      <p:ext uri="{BB962C8B-B14F-4D97-AF65-F5344CB8AC3E}">
        <p14:creationId xmlns:p14="http://schemas.microsoft.com/office/powerpoint/2010/main" val="31847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40B914-97B0-E530-5240-085D4FB429B3}"/>
              </a:ext>
            </a:extLst>
          </p:cNvPr>
          <p:cNvSpPr>
            <a:spLocks noGrp="1"/>
          </p:cNvSpPr>
          <p:nvPr>
            <p:ph idx="1"/>
          </p:nvPr>
        </p:nvSpPr>
        <p:spPr>
          <a:xfrm>
            <a:off x="433081" y="1200525"/>
            <a:ext cx="5583936" cy="3838353"/>
          </a:xfrm>
        </p:spPr>
        <p:txBody>
          <a:bodyPr>
            <a:normAutofit fontScale="92500" lnSpcReduction="10000"/>
          </a:bodyPr>
          <a:lstStyle/>
          <a:p>
            <a:r>
              <a:rPr lang="en-US" sz="1700" dirty="0"/>
              <a:t>Went over Irwindale’s Key Findings </a:t>
            </a:r>
          </a:p>
          <a:p>
            <a:r>
              <a:rPr lang="en-US" sz="1700" dirty="0"/>
              <a:t>We broke out into small group discussions &amp; built our Healthy and Safe Irwindale with a focus on improvements around the topics of EJ and Safety</a:t>
            </a:r>
          </a:p>
          <a:p>
            <a:r>
              <a:rPr lang="en-US" sz="1700" dirty="0"/>
              <a:t>Here are some key themes we heard</a:t>
            </a:r>
          </a:p>
          <a:p>
            <a:pPr lvl="1"/>
            <a:r>
              <a:rPr lang="en-US" dirty="0"/>
              <a:t>Provide More Urban Greening</a:t>
            </a:r>
          </a:p>
          <a:p>
            <a:pPr lvl="1"/>
            <a:r>
              <a:rPr lang="en-US" dirty="0"/>
              <a:t>Plant Trees in Pedestrian Hotspots/Walkways</a:t>
            </a:r>
          </a:p>
          <a:p>
            <a:pPr lvl="1"/>
            <a:r>
              <a:rPr lang="en-US" dirty="0"/>
              <a:t>Protect and Enhance the Environment</a:t>
            </a:r>
          </a:p>
          <a:p>
            <a:pPr lvl="1"/>
            <a:r>
              <a:rPr lang="en-US" dirty="0"/>
              <a:t>Provide Affordable Housing</a:t>
            </a:r>
          </a:p>
          <a:p>
            <a:pPr lvl="1"/>
            <a:r>
              <a:rPr lang="en-US" dirty="0"/>
              <a:t>Promote Recreational Opportunities</a:t>
            </a:r>
          </a:p>
          <a:p>
            <a:pPr lvl="1"/>
            <a:r>
              <a:rPr lang="en-US" dirty="0"/>
              <a:t>Expand Transit/Connectivity</a:t>
            </a:r>
          </a:p>
          <a:p>
            <a:pPr lvl="1"/>
            <a:r>
              <a:rPr lang="en-US" dirty="0"/>
              <a:t>Reduce Industrial Impacts near Residential Areas</a:t>
            </a:r>
          </a:p>
          <a:p>
            <a:pPr lvl="1"/>
            <a:r>
              <a:rPr lang="en-US" dirty="0"/>
              <a:t>Ensure Access to Healthy Food</a:t>
            </a:r>
          </a:p>
          <a:p>
            <a:pPr lvl="1"/>
            <a:r>
              <a:rPr lang="en-US" dirty="0"/>
              <a:t>Centralize uses around/within town center</a:t>
            </a:r>
          </a:p>
          <a:p>
            <a:pPr marL="0" indent="0">
              <a:buNone/>
            </a:pPr>
            <a:endParaRPr lang="en-US" dirty="0"/>
          </a:p>
        </p:txBody>
      </p:sp>
      <p:sp>
        <p:nvSpPr>
          <p:cNvPr id="4" name="Content Placeholder 2">
            <a:extLst>
              <a:ext uri="{FF2B5EF4-FFF2-40B4-BE49-F238E27FC236}">
                <a16:creationId xmlns:a16="http://schemas.microsoft.com/office/drawing/2014/main" id="{5F7D97A3-540A-41FF-45A2-CE1B832312B4}"/>
              </a:ext>
            </a:extLst>
          </p:cNvPr>
          <p:cNvSpPr txBox="1">
            <a:spLocks/>
          </p:cNvSpPr>
          <p:nvPr/>
        </p:nvSpPr>
        <p:spPr>
          <a:xfrm>
            <a:off x="6099179" y="1230344"/>
            <a:ext cx="5583936" cy="4733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rgbClr val="8A1B04"/>
                </a:solidFill>
                <a:ea typeface="+mj-ea"/>
              </a:rPr>
              <a:t>Repasamos los resultados </a:t>
            </a:r>
            <a:r>
              <a:rPr lang="es-ES" sz="1600" dirty="0" err="1">
                <a:solidFill>
                  <a:srgbClr val="8A1B04"/>
                </a:solidFill>
                <a:ea typeface="+mj-ea"/>
              </a:rPr>
              <a:t>clavede</a:t>
            </a:r>
            <a:r>
              <a:rPr lang="es-ES" sz="1600" dirty="0">
                <a:solidFill>
                  <a:srgbClr val="8A1B04"/>
                </a:solidFill>
                <a:ea typeface="+mj-ea"/>
              </a:rPr>
              <a:t> </a:t>
            </a:r>
            <a:r>
              <a:rPr lang="es-ES" sz="1600" dirty="0" err="1">
                <a:solidFill>
                  <a:srgbClr val="8A1B04"/>
                </a:solidFill>
                <a:ea typeface="+mj-ea"/>
              </a:rPr>
              <a:t>Irwindale</a:t>
            </a:r>
            <a:r>
              <a:rPr lang="es-ES" sz="1600" dirty="0">
                <a:solidFill>
                  <a:srgbClr val="8A1B04"/>
                </a:solidFill>
                <a:ea typeface="+mj-ea"/>
              </a:rPr>
              <a:t>.</a:t>
            </a:r>
          </a:p>
          <a:p>
            <a:r>
              <a:rPr lang="es-ES" sz="1600" dirty="0">
                <a:solidFill>
                  <a:srgbClr val="8A1B04"/>
                </a:solidFill>
                <a:ea typeface="+mj-ea"/>
              </a:rPr>
              <a:t>Nos dividimos en grupos y construimos nuestro </a:t>
            </a:r>
            <a:r>
              <a:rPr lang="es-ES" sz="1600" dirty="0" err="1">
                <a:solidFill>
                  <a:srgbClr val="8A1B04"/>
                </a:solidFill>
                <a:ea typeface="+mj-ea"/>
              </a:rPr>
              <a:t>Irwindale</a:t>
            </a:r>
            <a:r>
              <a:rPr lang="es-ES" sz="1600" dirty="0">
                <a:solidFill>
                  <a:srgbClr val="8A1B04"/>
                </a:solidFill>
                <a:ea typeface="+mj-ea"/>
              </a:rPr>
              <a:t> Saludable y Seguro con un enfoque en mejoras en torno a los temas de Justicia Ambiental y Seguridad.</a:t>
            </a:r>
          </a:p>
          <a:p>
            <a:r>
              <a:rPr lang="es-ES" sz="1600" dirty="0">
                <a:solidFill>
                  <a:srgbClr val="8A1B04"/>
                </a:solidFill>
                <a:ea typeface="+mj-ea"/>
              </a:rPr>
              <a:t>Aquí hay algunos temas que escuchamos:</a:t>
            </a:r>
          </a:p>
          <a:p>
            <a:pPr lvl="1"/>
            <a:r>
              <a:rPr lang="es-ES" sz="1600" dirty="0">
                <a:solidFill>
                  <a:srgbClr val="8A1B04"/>
                </a:solidFill>
                <a:ea typeface="+mj-ea"/>
              </a:rPr>
              <a:t>Proporcionar Más Espacios Verdes Urbanos</a:t>
            </a:r>
          </a:p>
          <a:p>
            <a:pPr lvl="1"/>
            <a:r>
              <a:rPr lang="es-ES" sz="1600" dirty="0">
                <a:solidFill>
                  <a:srgbClr val="8A1B04"/>
                </a:solidFill>
                <a:ea typeface="+mj-ea"/>
              </a:rPr>
              <a:t>Plantar Árboles en Zonas de Mayor Tránsito Peatonal/Pasarelas</a:t>
            </a:r>
          </a:p>
          <a:p>
            <a:pPr lvl="1"/>
            <a:r>
              <a:rPr lang="es-ES" sz="1600" dirty="0">
                <a:solidFill>
                  <a:srgbClr val="8A1B04"/>
                </a:solidFill>
                <a:ea typeface="+mj-ea"/>
              </a:rPr>
              <a:t>Proteger y Mejorar el Medio Ambiente</a:t>
            </a:r>
          </a:p>
          <a:p>
            <a:pPr lvl="1"/>
            <a:r>
              <a:rPr lang="es-ES" sz="1600" dirty="0">
                <a:solidFill>
                  <a:srgbClr val="8A1B04"/>
                </a:solidFill>
                <a:ea typeface="+mj-ea"/>
              </a:rPr>
              <a:t>Proporcionar Viviendas Asequibles</a:t>
            </a:r>
          </a:p>
          <a:p>
            <a:pPr lvl="1"/>
            <a:r>
              <a:rPr lang="es-ES" sz="1600" dirty="0">
                <a:solidFill>
                  <a:srgbClr val="8A1B04"/>
                </a:solidFill>
                <a:ea typeface="+mj-ea"/>
              </a:rPr>
              <a:t>Promover Oportunidades Recreativas</a:t>
            </a:r>
          </a:p>
          <a:p>
            <a:pPr lvl="1"/>
            <a:r>
              <a:rPr lang="es-ES" sz="1600" dirty="0">
                <a:solidFill>
                  <a:srgbClr val="8A1B04"/>
                </a:solidFill>
                <a:ea typeface="+mj-ea"/>
              </a:rPr>
              <a:t>Expandir el Transporte/Conexiones</a:t>
            </a:r>
          </a:p>
          <a:p>
            <a:pPr lvl="1"/>
            <a:r>
              <a:rPr lang="es-ES" sz="1600" dirty="0">
                <a:solidFill>
                  <a:srgbClr val="8A1B04"/>
                </a:solidFill>
                <a:ea typeface="+mj-ea"/>
              </a:rPr>
              <a:t>Reducir efectos industriales cerca de usos residenciales.</a:t>
            </a:r>
          </a:p>
          <a:p>
            <a:pPr lvl="1"/>
            <a:r>
              <a:rPr lang="es-ES" sz="1600" dirty="0">
                <a:solidFill>
                  <a:srgbClr val="8A1B04"/>
                </a:solidFill>
                <a:ea typeface="+mj-ea"/>
              </a:rPr>
              <a:t>Garantizar el Acceso a Alimentos Saludables</a:t>
            </a:r>
          </a:p>
          <a:p>
            <a:pPr lvl="1"/>
            <a:r>
              <a:rPr lang="es-ES" sz="1600" dirty="0">
                <a:solidFill>
                  <a:srgbClr val="8A1B04"/>
                </a:solidFill>
                <a:ea typeface="+mj-ea"/>
              </a:rPr>
              <a:t>Centralizar usos alrededor/dentro del centro de la ciudad.</a:t>
            </a:r>
          </a:p>
        </p:txBody>
      </p:sp>
      <p:pic>
        <p:nvPicPr>
          <p:cNvPr id="2" name="Google Shape;60;p14">
            <a:extLst>
              <a:ext uri="{FF2B5EF4-FFF2-40B4-BE49-F238E27FC236}">
                <a16:creationId xmlns:a16="http://schemas.microsoft.com/office/drawing/2014/main" id="{798BABB1-9EA8-0066-546A-A5402942AAEF}"/>
              </a:ext>
            </a:extLst>
          </p:cNvPr>
          <p:cNvPicPr preferRelativeResize="0"/>
          <p:nvPr/>
        </p:nvPicPr>
        <p:blipFill rotWithShape="1">
          <a:blip r:embed="rId3" cstate="hqprint">
            <a:extLst>
              <a:ext uri="{28A0092B-C50C-407E-A947-70E740481C1C}">
                <a14:useLocalDpi xmlns:a14="http://schemas.microsoft.com/office/drawing/2010/main" val="0"/>
              </a:ext>
            </a:extLst>
          </a:blip>
          <a:srcRect t="17573" r="3794"/>
          <a:stretch/>
        </p:blipFill>
        <p:spPr>
          <a:xfrm>
            <a:off x="508885" y="4870174"/>
            <a:ext cx="5295567" cy="1709529"/>
          </a:xfrm>
          <a:prstGeom prst="rect">
            <a:avLst/>
          </a:prstGeom>
          <a:noFill/>
          <a:ln>
            <a:noFill/>
          </a:ln>
        </p:spPr>
      </p:pic>
    </p:spTree>
    <p:extLst>
      <p:ext uri="{BB962C8B-B14F-4D97-AF65-F5344CB8AC3E}">
        <p14:creationId xmlns:p14="http://schemas.microsoft.com/office/powerpoint/2010/main" val="124442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BFEB1E7-35C0-00D2-8D93-150B284FF097}"/>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4. Policies and Actions </a:t>
            </a:r>
            <a:br>
              <a:rPr lang="en-US" sz="3600" dirty="0">
                <a:solidFill>
                  <a:schemeClr val="bg1"/>
                </a:solidFill>
              </a:rPr>
            </a:br>
            <a:r>
              <a:rPr lang="es-ES" sz="3600" dirty="0">
                <a:solidFill>
                  <a:srgbClr val="8A1B04"/>
                </a:solidFill>
              </a:rPr>
              <a:t>Políticas y Acciones</a:t>
            </a:r>
            <a:endParaRPr lang="en-US" sz="3600" dirty="0">
              <a:solidFill>
                <a:srgbClr val="8A1B04"/>
              </a:solidFill>
            </a:endParaRPr>
          </a:p>
        </p:txBody>
      </p:sp>
    </p:spTree>
    <p:extLst>
      <p:ext uri="{BB962C8B-B14F-4D97-AF65-F5344CB8AC3E}">
        <p14:creationId xmlns:p14="http://schemas.microsoft.com/office/powerpoint/2010/main" val="16355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4B212F-C4F2-DCB1-9820-6CBBFEF03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573" y="2525516"/>
            <a:ext cx="2203704" cy="2203704"/>
          </a:xfrm>
          <a:prstGeom prst="rect">
            <a:avLst/>
          </a:prstGeom>
        </p:spPr>
      </p:pic>
      <p:pic>
        <p:nvPicPr>
          <p:cNvPr id="8" name="Picture 7">
            <a:extLst>
              <a:ext uri="{FF2B5EF4-FFF2-40B4-BE49-F238E27FC236}">
                <a16:creationId xmlns:a16="http://schemas.microsoft.com/office/drawing/2014/main" id="{58763076-C183-55E3-7002-67B80A34F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74" y="2524932"/>
            <a:ext cx="2203704" cy="2203704"/>
          </a:xfrm>
          <a:prstGeom prst="rect">
            <a:avLst/>
          </a:prstGeom>
        </p:spPr>
      </p:pic>
      <p:sp>
        <p:nvSpPr>
          <p:cNvPr id="2" name="Title 1">
            <a:extLst>
              <a:ext uri="{FF2B5EF4-FFF2-40B4-BE49-F238E27FC236}">
                <a16:creationId xmlns:a16="http://schemas.microsoft.com/office/drawing/2014/main" id="{66CB501D-09CC-30ED-DD06-95969F498B38}"/>
              </a:ext>
            </a:extLst>
          </p:cNvPr>
          <p:cNvSpPr>
            <a:spLocks noGrp="1"/>
          </p:cNvSpPr>
          <p:nvPr>
            <p:ph type="title"/>
          </p:nvPr>
        </p:nvSpPr>
        <p:spPr>
          <a:xfrm>
            <a:off x="365206" y="1261043"/>
            <a:ext cx="8979330" cy="997913"/>
          </a:xfrm>
        </p:spPr>
        <p:txBody>
          <a:bodyPr>
            <a:normAutofit fontScale="90000"/>
          </a:bodyPr>
          <a:lstStyle/>
          <a:p>
            <a:r>
              <a:rPr lang="en-US" sz="2800" dirty="0">
                <a:effectLst/>
                <a:ea typeface="Calibri" panose="020F0502020204030204" pitchFamily="34" charset="0"/>
              </a:rPr>
              <a:t>Five interrelated themes of EJ and Safety:</a:t>
            </a:r>
            <a:br>
              <a:rPr lang="en-US" sz="2800" dirty="0">
                <a:effectLst/>
                <a:ea typeface="Calibri" panose="020F0502020204030204" pitchFamily="34" charset="0"/>
              </a:rPr>
            </a:br>
            <a:br>
              <a:rPr lang="en-US" dirty="0"/>
            </a:br>
            <a:r>
              <a:rPr lang="es-ES" dirty="0">
                <a:solidFill>
                  <a:srgbClr val="8A1B04"/>
                </a:solidFill>
              </a:rPr>
              <a:t>Cinco temas interrelacionados de JA y Seguridad:</a:t>
            </a:r>
            <a:endParaRPr lang="en-US" dirty="0"/>
          </a:p>
        </p:txBody>
      </p:sp>
      <p:sp>
        <p:nvSpPr>
          <p:cNvPr id="28" name="TextBox 27">
            <a:extLst>
              <a:ext uri="{FF2B5EF4-FFF2-40B4-BE49-F238E27FC236}">
                <a16:creationId xmlns:a16="http://schemas.microsoft.com/office/drawing/2014/main" id="{CD097B0D-93C8-5CB8-F047-CB14CD129A84}"/>
              </a:ext>
            </a:extLst>
          </p:cNvPr>
          <p:cNvSpPr txBox="1"/>
          <p:nvPr/>
        </p:nvSpPr>
        <p:spPr>
          <a:xfrm>
            <a:off x="367401" y="4875990"/>
            <a:ext cx="2201510"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Clean Environment</a:t>
            </a:r>
          </a:p>
          <a:p>
            <a:pPr marL="0" lvl="0" indent="0" algn="ctr" defTabSz="142240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Ambiente</a:t>
            </a:r>
            <a:r>
              <a:rPr lang="en-US" sz="1900" i="1" kern="1200" dirty="0">
                <a:solidFill>
                  <a:srgbClr val="8A1B04"/>
                </a:solidFill>
                <a:latin typeface="Arial" panose="020B0604020202020204" pitchFamily="34" charset="0"/>
                <a:cs typeface="Arial" panose="020B0604020202020204" pitchFamily="34" charset="0"/>
              </a:rPr>
              <a:t> </a:t>
            </a:r>
            <a:r>
              <a:rPr lang="en-US" sz="1900" i="1" kern="1200" dirty="0" err="1">
                <a:solidFill>
                  <a:srgbClr val="8A1B04"/>
                </a:solidFill>
                <a:latin typeface="Arial" panose="020B0604020202020204" pitchFamily="34" charset="0"/>
                <a:cs typeface="Arial" panose="020B0604020202020204" pitchFamily="34" charset="0"/>
              </a:rPr>
              <a:t>Limpio</a:t>
            </a:r>
            <a:endParaRPr lang="en-US" sz="1900" kern="1200" dirty="0">
              <a:solidFill>
                <a:srgbClr val="8A1B04"/>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444788F-5E91-C8E6-C7F6-32D781E4A201}"/>
              </a:ext>
            </a:extLst>
          </p:cNvPr>
          <p:cNvSpPr txBox="1"/>
          <p:nvPr/>
        </p:nvSpPr>
        <p:spPr>
          <a:xfrm>
            <a:off x="2679833" y="4875990"/>
            <a:ext cx="2201510"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Safe Communities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Comunidades Seguras</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DF48966-09E8-1570-C20B-18677F5E85D5}"/>
              </a:ext>
            </a:extLst>
          </p:cNvPr>
          <p:cNvSpPr txBox="1"/>
          <p:nvPr/>
        </p:nvSpPr>
        <p:spPr>
          <a:xfrm>
            <a:off x="4992264" y="4857647"/>
            <a:ext cx="2182319" cy="1247265"/>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Healthy Communities</a:t>
            </a:r>
          </a:p>
          <a:p>
            <a:pPr marL="0" lvl="0" indent="0" algn="ctr" defTabSz="142240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Comunidades</a:t>
            </a:r>
            <a:r>
              <a:rPr lang="en-US" sz="1900" i="1" kern="1200" dirty="0">
                <a:solidFill>
                  <a:srgbClr val="8A1B04"/>
                </a:solidFill>
                <a:latin typeface="Arial" panose="020B0604020202020204" pitchFamily="34" charset="0"/>
                <a:cs typeface="Arial" panose="020B0604020202020204" pitchFamily="34" charset="0"/>
              </a:rPr>
              <a:t> </a:t>
            </a:r>
            <a:r>
              <a:rPr lang="en-US" sz="1900" i="1" kern="1200" dirty="0" err="1">
                <a:solidFill>
                  <a:srgbClr val="8A1B04"/>
                </a:solidFill>
                <a:latin typeface="Arial" panose="020B0604020202020204" pitchFamily="34" charset="0"/>
                <a:cs typeface="Arial" panose="020B0604020202020204" pitchFamily="34" charset="0"/>
              </a:rPr>
              <a:t>Saludables</a:t>
            </a:r>
            <a:endParaRPr lang="en-US" sz="1900" b="0" i="1" kern="1200" dirty="0">
              <a:solidFill>
                <a:srgbClr val="8A1B04"/>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C4AF545-2E4B-9EDD-DA8D-961DAA9AB707}"/>
              </a:ext>
            </a:extLst>
          </p:cNvPr>
          <p:cNvSpPr txBox="1"/>
          <p:nvPr/>
        </p:nvSpPr>
        <p:spPr>
          <a:xfrm>
            <a:off x="7285504" y="4857647"/>
            <a:ext cx="2182320" cy="1247265"/>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Resilience + Preparedness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Resiliencia y Preparación</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973DD31-09AB-3B51-4EC9-9A37FCA0E165}"/>
              </a:ext>
            </a:extLst>
          </p:cNvPr>
          <p:cNvSpPr txBox="1"/>
          <p:nvPr/>
        </p:nvSpPr>
        <p:spPr>
          <a:xfrm>
            <a:off x="9321369" y="4857647"/>
            <a:ext cx="2711629" cy="1510413"/>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Ecological Disasters + Hazards Adaptation</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Adaptación a Desastres Ecológicos y Peligros</a:t>
            </a:r>
            <a:endParaRPr lang="en-US" sz="1900" i="1" kern="1200" dirty="0">
              <a:solidFill>
                <a:srgbClr val="8A1B0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9C45918-66C8-82CB-0D13-E43EE724C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33" y="2524932"/>
            <a:ext cx="2203704" cy="2203704"/>
          </a:xfrm>
          <a:prstGeom prst="rect">
            <a:avLst/>
          </a:prstGeom>
        </p:spPr>
      </p:pic>
      <p:pic>
        <p:nvPicPr>
          <p:cNvPr id="5" name="Picture 4">
            <a:extLst>
              <a:ext uri="{FF2B5EF4-FFF2-40B4-BE49-F238E27FC236}">
                <a16:creationId xmlns:a16="http://schemas.microsoft.com/office/drawing/2014/main" id="{4A47A319-7C03-5380-518C-2F3B8BF63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331" y="2524932"/>
            <a:ext cx="2203704" cy="2203704"/>
          </a:xfrm>
          <a:prstGeom prst="rect">
            <a:avLst/>
          </a:prstGeom>
        </p:spPr>
      </p:pic>
      <p:pic>
        <p:nvPicPr>
          <p:cNvPr id="9" name="Picture 8">
            <a:extLst>
              <a:ext uri="{FF2B5EF4-FFF2-40B4-BE49-F238E27FC236}">
                <a16:creationId xmlns:a16="http://schemas.microsoft.com/office/drawing/2014/main" id="{B7C36446-4D5D-02F7-12D6-762A77F0F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8911" y="2527126"/>
            <a:ext cx="2201510" cy="2201510"/>
          </a:xfrm>
          <a:prstGeom prst="rect">
            <a:avLst/>
          </a:prstGeom>
        </p:spPr>
      </p:pic>
    </p:spTree>
    <p:extLst>
      <p:ext uri="{BB962C8B-B14F-4D97-AF65-F5344CB8AC3E}">
        <p14:creationId xmlns:p14="http://schemas.microsoft.com/office/powerpoint/2010/main" val="27390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Clean Environment</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Ambiente Limpio</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718931" y="1412005"/>
            <a:ext cx="5270225" cy="3877985"/>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a:t>
            </a: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u</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rban greening: Along Irwindale Avenue, with maintenance and irrigation, near residential areas close to industrial zones.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greenery along the Gold Line.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Address concerns about industrial truck traffic.</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Improve code enforcement.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Implement setbacks</a:t>
            </a: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 between industrial and residential</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Focus on street trees.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buffers.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Restrict M2 (industrial) uses away from residences due to height restrictions.</a:t>
            </a:r>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096000" y="1412005"/>
            <a:ext cx="5377069" cy="4647426"/>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Aumentar </a:t>
            </a:r>
            <a:r>
              <a:rPr lang="es-ES" sz="1600" dirty="0" err="1">
                <a:solidFill>
                  <a:srgbClr val="8A1B04"/>
                </a:solidFill>
                <a:latin typeface="Arial" panose="020B0604020202020204" pitchFamily="34" charset="0"/>
                <a:cs typeface="Arial" panose="020B0604020202020204" pitchFamily="34" charset="0"/>
              </a:rPr>
              <a:t>areas</a:t>
            </a:r>
            <a:r>
              <a:rPr lang="es-ES" sz="1600" dirty="0">
                <a:solidFill>
                  <a:srgbClr val="8A1B04"/>
                </a:solidFill>
                <a:latin typeface="Arial" panose="020B0604020202020204" pitchFamily="34" charset="0"/>
                <a:cs typeface="Arial" panose="020B0604020202020204" pitchFamily="34" charset="0"/>
              </a:rPr>
              <a:t> verdes urbanas: A lo largo de la Avenida </a:t>
            </a:r>
            <a:r>
              <a:rPr lang="es-ES" sz="1600" dirty="0" err="1">
                <a:solidFill>
                  <a:srgbClr val="8A1B04"/>
                </a:solidFill>
                <a:latin typeface="Arial" panose="020B0604020202020204" pitchFamily="34" charset="0"/>
                <a:cs typeface="Arial" panose="020B0604020202020204" pitchFamily="34" charset="0"/>
              </a:rPr>
              <a:t>Irwindale</a:t>
            </a:r>
            <a:r>
              <a:rPr lang="es-ES" sz="1600" dirty="0">
                <a:solidFill>
                  <a:srgbClr val="8A1B04"/>
                </a:solidFill>
                <a:latin typeface="Arial" panose="020B0604020202020204" pitchFamily="34" charset="0"/>
                <a:cs typeface="Arial" panose="020B0604020202020204" pitchFamily="34" charset="0"/>
              </a:rPr>
              <a:t>, con mantenimiento e irrigación.</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Espacios verdes cerca de áreas residenciales cercanas a zonas industriales.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Aumentar la vegetación a lo largo de la Línea Dorada (Gold Line).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Abordar las preocupaciones sobre el tráfico de camiones industriales.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 aplicación del código.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Implementar zonas de separación.</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Enfocarse en árboles en las calles.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las zonas de amortiguamiento.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Restringir los usos M2 (industriales) lejos de las áreas residenciales debido a restricciones de altura.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919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30204" b="6020"/>
          <a:stretch/>
        </p:blipFill>
        <p:spPr>
          <a:xfrm>
            <a:off x="189948" y="1001486"/>
            <a:ext cx="11812104" cy="5627914"/>
          </a:xfrm>
        </p:spPr>
      </p:pic>
      <p:cxnSp>
        <p:nvCxnSpPr>
          <p:cNvPr id="6" name="Straight Connector 5">
            <a:extLst>
              <a:ext uri="{FF2B5EF4-FFF2-40B4-BE49-F238E27FC236}">
                <a16:creationId xmlns:a16="http://schemas.microsoft.com/office/drawing/2014/main" id="{466D1F5A-8D81-0A1B-1965-CD41E4DD6688}"/>
              </a:ext>
            </a:extLst>
          </p:cNvPr>
          <p:cNvCxnSpPr/>
          <p:nvPr/>
        </p:nvCxnSpPr>
        <p:spPr>
          <a:xfrm>
            <a:off x="609600" y="5714999"/>
            <a:ext cx="109510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BF078A-49D3-480D-99AB-76CAE9C10F54}"/>
              </a:ext>
            </a:extLst>
          </p:cNvPr>
          <p:cNvSpPr>
            <a:spLocks noGrp="1"/>
          </p:cNvSpPr>
          <p:nvPr>
            <p:ph type="title"/>
          </p:nvPr>
        </p:nvSpPr>
        <p:spPr>
          <a:xfrm>
            <a:off x="3788229" y="5260172"/>
            <a:ext cx="4604657" cy="912030"/>
          </a:xfrm>
          <a:solidFill>
            <a:schemeClr val="bg1"/>
          </a:solidFill>
        </p:spPr>
        <p:txBody>
          <a:bodyPr>
            <a:normAutofit/>
          </a:bodyPr>
          <a:lstStyle/>
          <a:p>
            <a:pPr algn="ctr"/>
            <a:r>
              <a:rPr lang="en-US" dirty="0"/>
              <a:t>Thank You for Joining Us!</a:t>
            </a:r>
            <a:br>
              <a:rPr lang="en-US" dirty="0"/>
            </a:br>
            <a:r>
              <a:rPr lang="en-US" sz="2500" dirty="0">
                <a:solidFill>
                  <a:srgbClr val="8A1B04"/>
                </a:solidFill>
              </a:rPr>
              <a:t>¡Gracias por Estar Aquí!</a:t>
            </a:r>
            <a:endParaRPr lang="en-US" dirty="0"/>
          </a:p>
        </p:txBody>
      </p:sp>
    </p:spTree>
    <p:extLst>
      <p:ext uri="{BB962C8B-B14F-4D97-AF65-F5344CB8AC3E}">
        <p14:creationId xmlns:p14="http://schemas.microsoft.com/office/powerpoint/2010/main" val="29663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968851330"/>
              </p:ext>
            </p:extLst>
          </p:nvPr>
        </p:nvGraphicFramePr>
        <p:xfrm>
          <a:off x="435665" y="983359"/>
          <a:ext cx="11519452" cy="5620910"/>
        </p:xfrm>
        <a:graphic>
          <a:graphicData uri="http://schemas.openxmlformats.org/drawingml/2006/table">
            <a:tbl>
              <a:tblPr firstRow="1" bandRow="1">
                <a:tableStyleId>{00A15C55-8517-42AA-B614-E9B94910E393}</a:tableStyleId>
              </a:tblPr>
              <a:tblGrid>
                <a:gridCol w="4464327">
                  <a:extLst>
                    <a:ext uri="{9D8B030D-6E8A-4147-A177-3AD203B41FA5}">
                      <a16:colId xmlns:a16="http://schemas.microsoft.com/office/drawing/2014/main" val="3867883137"/>
                    </a:ext>
                  </a:extLst>
                </a:gridCol>
                <a:gridCol w="7055125">
                  <a:extLst>
                    <a:ext uri="{9D8B030D-6E8A-4147-A177-3AD203B41FA5}">
                      <a16:colId xmlns:a16="http://schemas.microsoft.com/office/drawing/2014/main" val="3606483478"/>
                    </a:ext>
                  </a:extLst>
                </a:gridCol>
              </a:tblGrid>
              <a:tr h="347870">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1.1 Promote Healthy Land Use Patterns</a:t>
                      </a:r>
                      <a:r>
                        <a:rPr lang="en-US" sz="1400" dirty="0">
                          <a:solidFill>
                            <a:srgbClr val="1D345D"/>
                          </a:solidFill>
                        </a:rPr>
                        <a:t>. Require that all new development consider future and long-term impacts to health.</a:t>
                      </a:r>
                    </a:p>
                  </a:txBody>
                  <a:tcPr/>
                </a:tc>
                <a:tc>
                  <a:txBody>
                    <a:bodyPr/>
                    <a:lstStyle/>
                    <a:p>
                      <a:pPr marL="285750" indent="-285750">
                        <a:buFont typeface="Arial" panose="020B0604020202020204" pitchFamily="34" charset="0"/>
                        <a:buChar char="•"/>
                      </a:pPr>
                      <a:r>
                        <a:rPr lang="en-US" sz="1400" b="0" i="0" kern="1200" dirty="0">
                          <a:solidFill>
                            <a:srgbClr val="1D345D"/>
                          </a:solidFill>
                          <a:effectLst/>
                          <a:latin typeface="+mn-lt"/>
                          <a:ea typeface="+mn-ea"/>
                          <a:cs typeface="+mn-cs"/>
                        </a:rPr>
                        <a:t>Update zoning regulations to restrict the development of new residential uses within 500 feet of a freeway and orient sensitive land uses away from industrial uses and truck routes. Where new development places sensitive uses within 500 feet of a freeway or industrial use or along a truck route, a Health Risk Assessment will be required, and mitigation will be imposed to limit pollution exposure and prevent health risks to sensitive populations.</a:t>
                      </a:r>
                      <a:endParaRPr lang="en-US" sz="1400" dirty="0">
                        <a:solidFill>
                          <a:srgbClr val="1D345D"/>
                        </a:solidFill>
                      </a:endParaRPr>
                    </a:p>
                  </a:txBody>
                  <a:tcPr/>
                </a:tc>
                <a:extLst>
                  <a:ext uri="{0D108BD9-81ED-4DB2-BD59-A6C34878D82A}">
                    <a16:rowId xmlns:a16="http://schemas.microsoft.com/office/drawing/2014/main" val="433779596"/>
                  </a:ext>
                </a:extLst>
              </a:tr>
              <a:tr h="553794">
                <a:tc>
                  <a:txBody>
                    <a:bodyPr/>
                    <a:lstStyle/>
                    <a:p>
                      <a:r>
                        <a:rPr lang="en-US" sz="1400" b="1" i="0" kern="1200" dirty="0">
                          <a:solidFill>
                            <a:srgbClr val="1D345D"/>
                          </a:solidFill>
                          <a:effectLst/>
                          <a:latin typeface="+mn-lt"/>
                          <a:ea typeface="+mn-ea"/>
                          <a:cs typeface="+mn-cs"/>
                        </a:rPr>
                        <a:t>EJ 2.1 Increase Urban Greening</a:t>
                      </a:r>
                      <a:r>
                        <a:rPr lang="en-US" sz="1400" b="0" i="0" kern="1200" dirty="0">
                          <a:solidFill>
                            <a:srgbClr val="1D345D"/>
                          </a:solidFill>
                          <a:effectLst/>
                          <a:latin typeface="+mn-lt"/>
                          <a:ea typeface="+mn-ea"/>
                          <a:cs typeface="+mn-cs"/>
                        </a:rPr>
                        <a:t>. Implement ordinances and programs that increase green spaces, trees, vegetation, and parkways throughout Irwindale.</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Implement an urban tree planting program to increase the number of trees in public urban areas. Trees will be selected that maximize carbon sequestration, while also providing shade and reducing urban heat island effects.</a:t>
                      </a:r>
                    </a:p>
                    <a:p>
                      <a:pPr marL="285750" indent="-285750">
                        <a:buFont typeface="Arial" panose="020B0604020202020204" pitchFamily="34" charset="0"/>
                        <a:buChar char="•"/>
                      </a:pPr>
                      <a:r>
                        <a:rPr lang="en-US" sz="1400" dirty="0">
                          <a:solidFill>
                            <a:srgbClr val="1D345D"/>
                          </a:solidFill>
                        </a:rPr>
                        <a:t>Update zoning regulations to support and incentivize the installation of green roofs and walls on new and existing buildings.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1.1 </a:t>
                      </a:r>
                      <a:r>
                        <a:rPr lang="es-ES" sz="1400" b="1" dirty="0">
                          <a:solidFill>
                            <a:srgbClr val="8A1B04"/>
                          </a:solidFill>
                        </a:rPr>
                        <a:t>Promover Patrones de Uso de Suelo Saludables. </a:t>
                      </a:r>
                      <a:r>
                        <a:rPr lang="es-ES" sz="1400" b="0" dirty="0">
                          <a:solidFill>
                            <a:srgbClr val="8A1B04"/>
                          </a:solidFill>
                        </a:rPr>
                        <a:t>Exigir que todo nuevo desarrollo considere los impactos futuros y a largo plazo en la salud.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Actualizar las regulaciones de zonificación para restringir el desarrollo de nuevos usos residenciales a menos de 500 pies de una autopista y orientar los usos sensibles lejos de usos industriales y rutas de camiones. Cuando el nuevo desarrollo ubique usos sensibles a menos de 500 pies de una autopista o uso industrial o a lo largo de una ruta de camiones, se requerirá una Evaluación de Riesgos para la Salud, y se impondrán medidas de mitigación para limitar la exposición a la contaminación y prevenir riesgos para la salud de poblaciones sensibles.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pPr algn="l"/>
                      <a:r>
                        <a:rPr lang="en-US" sz="1400" b="1" dirty="0">
                          <a:solidFill>
                            <a:srgbClr val="8A1B04"/>
                          </a:solidFill>
                        </a:rPr>
                        <a:t>EJ 2.1 </a:t>
                      </a:r>
                      <a:r>
                        <a:rPr lang="es-ES" sz="1400" b="1" dirty="0">
                          <a:solidFill>
                            <a:srgbClr val="8A1B04"/>
                          </a:solidFill>
                        </a:rPr>
                        <a:t>Aumentar el Verde Urbano. </a:t>
                      </a:r>
                      <a:r>
                        <a:rPr lang="es-ES" sz="1400" b="0" dirty="0">
                          <a:solidFill>
                            <a:srgbClr val="8A1B04"/>
                          </a:solidFill>
                        </a:rPr>
                        <a:t>Implementar ordenanzas y programas que incrementen los espacios verdes, los árboles, la vegetación y las franjas verdes en toda </a:t>
                      </a:r>
                      <a:r>
                        <a:rPr lang="es-ES" sz="1400" b="0" dirty="0" err="1">
                          <a:solidFill>
                            <a:srgbClr val="8A1B04"/>
                          </a:solidFill>
                        </a:rPr>
                        <a:t>Irwindale</a:t>
                      </a:r>
                      <a:r>
                        <a:rPr lang="es-ES" sz="1400" b="0" dirty="0">
                          <a:solidFill>
                            <a:srgbClr val="8A1B04"/>
                          </a:solidFill>
                        </a:rPr>
                        <a:t>.</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Implementar un programa de plantación de árboles urbanos para aumentar el número de árboles en áreas urbanas públicas. Se seleccionarán árboles que maximicen la captura de carbono, al tiempo que proporcionen sombra y reduzcan los efectos de las islas de calor urbanas.</a:t>
                      </a:r>
                    </a:p>
                    <a:p>
                      <a:pPr marL="285750" indent="-285750">
                        <a:buFont typeface="Arial" panose="020B0604020202020204" pitchFamily="34" charset="0"/>
                        <a:buChar char="•"/>
                      </a:pPr>
                      <a:r>
                        <a:rPr lang="es-ES" sz="1400" dirty="0">
                          <a:solidFill>
                            <a:srgbClr val="8A1B04"/>
                          </a:solidFill>
                        </a:rPr>
                        <a:t>Actualizar las regulaciones de zonificación para respaldar e incentivar la instalación de techos y paredes verdes en edificios nuevos y existentes.</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4528BC26-E9AE-A132-048A-F4569037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216"/>
            <a:ext cx="672802" cy="672802"/>
          </a:xfrm>
          <a:prstGeom prst="rect">
            <a:avLst/>
          </a:prstGeom>
        </p:spPr>
      </p:pic>
    </p:spTree>
    <p:extLst>
      <p:ext uri="{BB962C8B-B14F-4D97-AF65-F5344CB8AC3E}">
        <p14:creationId xmlns:p14="http://schemas.microsoft.com/office/powerpoint/2010/main" val="393668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254452294"/>
              </p:ext>
            </p:extLst>
          </p:nvPr>
        </p:nvGraphicFramePr>
        <p:xfrm>
          <a:off x="336401" y="915931"/>
          <a:ext cx="11519452" cy="5620910"/>
        </p:xfrm>
        <a:graphic>
          <a:graphicData uri="http://schemas.openxmlformats.org/drawingml/2006/table">
            <a:tbl>
              <a:tblPr firstRow="1" bandRow="1">
                <a:tableStyleId>{00A15C55-8517-42AA-B614-E9B94910E393}</a:tableStyleId>
              </a:tblPr>
              <a:tblGrid>
                <a:gridCol w="4971095">
                  <a:extLst>
                    <a:ext uri="{9D8B030D-6E8A-4147-A177-3AD203B41FA5}">
                      <a16:colId xmlns:a16="http://schemas.microsoft.com/office/drawing/2014/main" val="3867883137"/>
                    </a:ext>
                  </a:extLst>
                </a:gridCol>
                <a:gridCol w="6548357">
                  <a:extLst>
                    <a:ext uri="{9D8B030D-6E8A-4147-A177-3AD203B41FA5}">
                      <a16:colId xmlns:a16="http://schemas.microsoft.com/office/drawing/2014/main" val="3606483478"/>
                    </a:ext>
                  </a:extLst>
                </a:gridCol>
              </a:tblGrid>
              <a:tr h="347870">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4.1 Minimize Truck Impacts</a:t>
                      </a:r>
                      <a:r>
                        <a:rPr lang="en-US" sz="1400" dirty="0">
                          <a:solidFill>
                            <a:srgbClr val="1D345D"/>
                          </a:solidFill>
                        </a:rPr>
                        <a:t>. Minimize the air quality impacts of trucks on sensitive receptors.</a:t>
                      </a:r>
                    </a:p>
                  </a:txBody>
                  <a:tcPr/>
                </a:tc>
                <a:tc>
                  <a:txBody>
                    <a:bodyPr/>
                    <a:lstStyle/>
                    <a:p>
                      <a:pPr marL="285750" indent="-285750">
                        <a:buFont typeface="Arial" panose="020B0604020202020204" pitchFamily="34" charset="0"/>
                        <a:buChar char="•"/>
                      </a:pPr>
                      <a:r>
                        <a:rPr lang="en-US" sz="1400" dirty="0">
                          <a:solidFill>
                            <a:srgbClr val="1D345D"/>
                          </a:solidFill>
                        </a:rPr>
                        <a:t>Restrict and enforce the queuing of trucks on streets or elsewhere outside of facilities by requiring a call-ahead system where truck drivers must call the facility to confirm that there is space available for them to unload their goods.</a:t>
                      </a:r>
                    </a:p>
                    <a:p>
                      <a:pPr marL="285750" indent="-285750">
                        <a:buFont typeface="Arial" panose="020B0604020202020204" pitchFamily="34" charset="0"/>
                        <a:buChar char="•"/>
                      </a:pPr>
                      <a:r>
                        <a:rPr lang="en-US" sz="1400" dirty="0">
                          <a:solidFill>
                            <a:srgbClr val="1D345D"/>
                          </a:solidFill>
                        </a:rPr>
                        <a:t>Ensure that design of new facilities allows for the queuing of trucks on-site and away from sensitive receptors.</a:t>
                      </a:r>
                    </a:p>
                  </a:txBody>
                  <a:tcPr/>
                </a:tc>
                <a:extLst>
                  <a:ext uri="{0D108BD9-81ED-4DB2-BD59-A6C34878D82A}">
                    <a16:rowId xmlns:a16="http://schemas.microsoft.com/office/drawing/2014/main" val="433779596"/>
                  </a:ext>
                </a:extLst>
              </a:tr>
              <a:tr h="553794">
                <a:tc>
                  <a:txBody>
                    <a:bodyPr/>
                    <a:lstStyle/>
                    <a:p>
                      <a:pPr algn="l"/>
                      <a:r>
                        <a:rPr lang="en-US" sz="1400" b="1" dirty="0">
                          <a:solidFill>
                            <a:srgbClr val="1D345D"/>
                          </a:solidFill>
                        </a:rPr>
                        <a:t>SAF 2.3 Natural Buffers in New Developments</a:t>
                      </a:r>
                      <a:r>
                        <a:rPr lang="en-US" sz="1400" dirty="0">
                          <a:solidFill>
                            <a:srgbClr val="1D345D"/>
                          </a:solidFill>
                        </a:rPr>
                        <a:t>. Require natural buffers in new industrial developments and along designated truck routes to separate  polluting sources from residential and commercial uses, and other sensitive uses, to maximize their protection and reduce pollution </a:t>
                      </a:r>
                    </a:p>
                    <a:p>
                      <a:pPr algn="l"/>
                      <a:r>
                        <a:rPr lang="en-US" sz="1400" dirty="0">
                          <a:solidFill>
                            <a:srgbClr val="1D345D"/>
                          </a:solidFill>
                        </a:rPr>
                        <a:t>exposure to the community.</a:t>
                      </a:r>
                    </a:p>
                  </a:txBody>
                  <a:tcPr/>
                </a:tc>
                <a:tc>
                  <a:txBody>
                    <a:bodyPr/>
                    <a:lstStyle/>
                    <a:p>
                      <a:pPr marL="285750" indent="-285750">
                        <a:buFont typeface="Arial" panose="020B0604020202020204" pitchFamily="34" charset="0"/>
                        <a:buChar char="•"/>
                      </a:pPr>
                      <a:r>
                        <a:rPr lang="en-US" sz="1400" dirty="0">
                          <a:solidFill>
                            <a:srgbClr val="1D345D"/>
                          </a:solidFill>
                        </a:rPr>
                        <a:t>Evaluate existing, designated truck routes to prioritize locations for new and improved buffers, prioritizing routes near residential and sensitive uses, including homes, community centers, parks, and other social gathering places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4.1 </a:t>
                      </a:r>
                      <a:r>
                        <a:rPr lang="es-ES" sz="1400" b="1" dirty="0">
                          <a:solidFill>
                            <a:srgbClr val="8A1B04"/>
                          </a:solidFill>
                        </a:rPr>
                        <a:t>Minimizar el Impacto de los Camiones.  </a:t>
                      </a:r>
                      <a:r>
                        <a:rPr lang="es-ES" sz="1400" b="0" dirty="0">
                          <a:solidFill>
                            <a:srgbClr val="8A1B04"/>
                          </a:solidFill>
                        </a:rPr>
                        <a:t>Reducir al mínimo los impactos en la calidad del aire de los camiones en receptores sensibles.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Restringir y hacer cumplir la cola de camiones en calles u otros lugares fuera de las instalaciones mediante la implementación de un sistema de llamadas previas, en el cual los conductores de camiones deben llamar a la instalación para confirmar la disponibilidad de espacio para descargar sus mercancías.</a:t>
                      </a:r>
                    </a:p>
                    <a:p>
                      <a:pPr marL="285750" indent="-285750">
                        <a:buFont typeface="Arial" panose="020B0604020202020204" pitchFamily="34" charset="0"/>
                        <a:buChar char="•"/>
                      </a:pPr>
                      <a:r>
                        <a:rPr lang="es-ES" sz="1400" dirty="0">
                          <a:solidFill>
                            <a:srgbClr val="8A1B04"/>
                          </a:solidFill>
                        </a:rPr>
                        <a:t>Asegurar que el diseño de nuevas instalaciones permita la espera de camiones en el lugar y lejos de los receptores sensibles.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pPr algn="l"/>
                      <a:r>
                        <a:rPr lang="en-US" sz="1400" b="1" dirty="0">
                          <a:solidFill>
                            <a:srgbClr val="8A1B04"/>
                          </a:solidFill>
                        </a:rPr>
                        <a:t>SAF 2.3 </a:t>
                      </a:r>
                      <a:r>
                        <a:rPr lang="es-ES" sz="1400" b="1" dirty="0">
                          <a:solidFill>
                            <a:srgbClr val="8A1B04"/>
                          </a:solidFill>
                        </a:rPr>
                        <a:t>Buffers Naturales en Nuevos Desarrollos. </a:t>
                      </a:r>
                      <a:r>
                        <a:rPr lang="es-ES" sz="1400" b="0" dirty="0">
                          <a:solidFill>
                            <a:srgbClr val="8A1B04"/>
                          </a:solidFill>
                        </a:rPr>
                        <a:t>Requerir zonas de amortiguación natural en nuevos desarrollos industriales y a lo largo de rutas de camiones designadas para separar fuentes de contaminación de usos residenciales, comerciales y otros usos sensibles, maximizando su protección y reduciendo la exposición a la contaminación en la comunidad.</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Evaluar las rutas de camiones designadas existentes para priorizar lugares para nuevos y mejorados buffers, priorizando rutas cercanas a usos residenciales y sensibles, incluyendo viviendas, centros comunitarios, parques y otros lugares de reunión social</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4528BC26-E9AE-A132-048A-F4569037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216"/>
            <a:ext cx="672802" cy="672802"/>
          </a:xfrm>
          <a:prstGeom prst="rect">
            <a:avLst/>
          </a:prstGeom>
        </p:spPr>
      </p:pic>
    </p:spTree>
    <p:extLst>
      <p:ext uri="{BB962C8B-B14F-4D97-AF65-F5344CB8AC3E}">
        <p14:creationId xmlns:p14="http://schemas.microsoft.com/office/powerpoint/2010/main" val="29596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07979"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Safe Communities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Comunidades Seguras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34228" y="1441822"/>
            <a:ext cx="5250346" cy="3877985"/>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Improve sidewalk infrastructure on Irwindale and Arrow Highway</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Address lead and mold reporting</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Implement a smoke-free ordinance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Develop multi-family housing near the Gold Line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Create senior apartments near older units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Create housing options with dog parks and community gardens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police patrolling in areas with homeless populations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Implement neighborhood watch programs around 24-hour businesses</a:t>
            </a:r>
            <a:b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br>
            <a:endParaRPr lang="en-US" dirty="0">
              <a:solidFill>
                <a:srgbClr val="1D345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608694" y="1342431"/>
            <a:ext cx="5049078" cy="4647426"/>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 la infraestructura de las aceras en </a:t>
            </a:r>
            <a:r>
              <a:rPr lang="es-ES" sz="1600" dirty="0" err="1">
                <a:solidFill>
                  <a:srgbClr val="8A1B04"/>
                </a:solidFill>
                <a:latin typeface="Arial" panose="020B0604020202020204" pitchFamily="34" charset="0"/>
                <a:cs typeface="Arial" panose="020B0604020202020204" pitchFamily="34" charset="0"/>
              </a:rPr>
              <a:t>Irwindale</a:t>
            </a:r>
            <a:r>
              <a:rPr lang="es-ES" sz="1600" dirty="0">
                <a:solidFill>
                  <a:srgbClr val="8A1B04"/>
                </a:solidFill>
                <a:latin typeface="Arial" panose="020B0604020202020204" pitchFamily="34" charset="0"/>
                <a:cs typeface="Arial" panose="020B0604020202020204" pitchFamily="34" charset="0"/>
              </a:rPr>
              <a:t> y Arrow </a:t>
            </a:r>
            <a:r>
              <a:rPr lang="es-ES" sz="1600" dirty="0" err="1">
                <a:solidFill>
                  <a:srgbClr val="8A1B04"/>
                </a:solidFill>
                <a:latin typeface="Arial" panose="020B0604020202020204" pitchFamily="34" charset="0"/>
                <a:cs typeface="Arial" panose="020B0604020202020204" pitchFamily="34" charset="0"/>
              </a:rPr>
              <a:t>Highway</a:t>
            </a:r>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Aborda la notificación de plomo y moho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Implementa una ordenanza sin humo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Desarrolla viviendas multifamiliares cerca de la Línea Dorada</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Crear apartamentos para personas mayores cerca de las unidades más antiguas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Crear opciones de viviendas con parques para perros y jardines comunitarios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 patrulla policial en áreas con población sin hogar</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Implementar programas de vigilancia vecinal alrededor de negocios abiertos las 24 horas</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528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037995378"/>
              </p:ext>
            </p:extLst>
          </p:nvPr>
        </p:nvGraphicFramePr>
        <p:xfrm>
          <a:off x="506895" y="1296135"/>
          <a:ext cx="11280913" cy="5186754"/>
        </p:xfrm>
        <a:graphic>
          <a:graphicData uri="http://schemas.openxmlformats.org/drawingml/2006/table">
            <a:tbl>
              <a:tblPr firstRow="1" bandRow="1">
                <a:tableStyleId>{00A15C55-8517-42AA-B614-E9B94910E393}</a:tableStyleId>
              </a:tblPr>
              <a:tblGrid>
                <a:gridCol w="5497401">
                  <a:extLst>
                    <a:ext uri="{9D8B030D-6E8A-4147-A177-3AD203B41FA5}">
                      <a16:colId xmlns:a16="http://schemas.microsoft.com/office/drawing/2014/main" val="3867883137"/>
                    </a:ext>
                  </a:extLst>
                </a:gridCol>
                <a:gridCol w="5783512">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i="0" kern="1200" dirty="0">
                          <a:solidFill>
                            <a:srgbClr val="1D345D"/>
                          </a:solidFill>
                          <a:effectLst/>
                          <a:latin typeface="+mn-lt"/>
                          <a:ea typeface="+mn-ea"/>
                          <a:cs typeface="+mn-cs"/>
                        </a:rPr>
                        <a:t>EJ 5.2 Expand Community Engagement</a:t>
                      </a:r>
                      <a:r>
                        <a:rPr lang="en-US" sz="1400" b="0" i="0" kern="1200" dirty="0">
                          <a:solidFill>
                            <a:srgbClr val="1D345D"/>
                          </a:solidFill>
                          <a:effectLst/>
                          <a:latin typeface="+mn-lt"/>
                          <a:ea typeface="+mn-ea"/>
                          <a:cs typeface="+mn-cs"/>
                        </a:rPr>
                        <a:t>. Require com-munity engagement and involvement for new housing programs through the Housing Department and Community Development Department to ensure community needs will be met.</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In tandem with community engagement efforts, establish a community feedback program through the City’s webpage to gather information from community members following the implementation of new housing programs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EJ 5.5 Ensure Healthy Homes and Code Compliance</a:t>
                      </a:r>
                      <a:r>
                        <a:rPr lang="en-US" sz="1400" dirty="0">
                          <a:solidFill>
                            <a:srgbClr val="1D345D"/>
                          </a:solidFill>
                        </a:rPr>
                        <a:t>. Ensure the Housing Department and Code Enforcement have adequate resources (staffing, budget, etc.) for helping to maintain healthy homes and continue to enforce Chapter 8.08 of the Irwindale Municipal Code “Maintenance of Property as Public Nuisance.”</a:t>
                      </a:r>
                    </a:p>
                  </a:txBody>
                  <a:tcPr/>
                </a:tc>
                <a:tc>
                  <a:txBody>
                    <a:bodyPr/>
                    <a:lstStyle/>
                    <a:p>
                      <a:pPr marL="285750" indent="-285750">
                        <a:buFont typeface="Arial" panose="020B0604020202020204" pitchFamily="34" charset="0"/>
                        <a:buChar char="•"/>
                      </a:pPr>
                      <a:r>
                        <a:rPr lang="en-US" sz="1400" dirty="0">
                          <a:solidFill>
                            <a:srgbClr val="1D345D"/>
                          </a:solidFill>
                        </a:rPr>
                        <a:t>Create a streamlined home maintenance program for renters to report maintenance issues and locate funding for home improvement</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5.2 </a:t>
                      </a:r>
                      <a:r>
                        <a:rPr lang="es-ES" sz="1400" b="1" dirty="0">
                          <a:solidFill>
                            <a:srgbClr val="8A1B04"/>
                          </a:solidFill>
                        </a:rPr>
                        <a:t>Ampliar la Participación Comunitaria. </a:t>
                      </a:r>
                      <a:r>
                        <a:rPr lang="es-ES" sz="1400" b="0" dirty="0">
                          <a:solidFill>
                            <a:srgbClr val="8A1B04"/>
                          </a:solidFill>
                        </a:rPr>
                        <a:t>Requerir la participación y compromiso de la comunidad en los nuevos programas de vivienda a través del Departamento de Vivienda y el Departamento de Desarrollo Comunitario para asegurar que se satisfagan las necesidades de la comunidad.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Paralelamente a los esfuerzos de participación comunitaria, establecer un programa de retroalimentación de la comunidad a través de la página web de la Ciudad para recopilar información de los miembros de la comunidad después de la implementación de nuevos programas de vivienda.</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5.5 </a:t>
                      </a:r>
                      <a:r>
                        <a:rPr lang="es-ES" sz="1400" b="1" dirty="0">
                          <a:solidFill>
                            <a:srgbClr val="8A1B04"/>
                          </a:solidFill>
                        </a:rPr>
                        <a:t>Asegurar Hogares Saludables y Cumplimiento del Código. </a:t>
                      </a:r>
                      <a:r>
                        <a:rPr lang="es-ES" sz="1400" b="0" dirty="0">
                          <a:solidFill>
                            <a:srgbClr val="8A1B04"/>
                          </a:solidFill>
                        </a:rPr>
                        <a:t>Garantizar que el Departamento de Vivienda y Cumplimiento del Código tengan recursos adecuados (personal, presupuesto, etc.) para ayudar a mantener hogares saludables y continuar aplicando el Capítulo 8.08 del Código Municipal de </a:t>
                      </a:r>
                      <a:r>
                        <a:rPr lang="es-ES" sz="1400" b="0" dirty="0" err="1">
                          <a:solidFill>
                            <a:srgbClr val="8A1B04"/>
                          </a:solidFill>
                        </a:rPr>
                        <a:t>Irwindale</a:t>
                      </a:r>
                      <a:r>
                        <a:rPr lang="es-ES" sz="1400" b="0" dirty="0">
                          <a:solidFill>
                            <a:srgbClr val="8A1B04"/>
                          </a:solidFill>
                        </a:rPr>
                        <a:t> "Mantenimiento de la Propiedad como una Molestia Pública".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Crear un programa simplificado de mantenimiento del hogar para inquilinos para informar problemas de mantenimiento y encontrar financiamiento para mejoras en el hogar.</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780576" cy="780576"/>
          </a:xfrm>
          <a:prstGeom prst="rect">
            <a:avLst/>
          </a:prstGeom>
        </p:spPr>
      </p:pic>
    </p:spTree>
    <p:extLst>
      <p:ext uri="{BB962C8B-B14F-4D97-AF65-F5344CB8AC3E}">
        <p14:creationId xmlns:p14="http://schemas.microsoft.com/office/powerpoint/2010/main" val="82193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822970681"/>
              </p:ext>
            </p:extLst>
          </p:nvPr>
        </p:nvGraphicFramePr>
        <p:xfrm>
          <a:off x="261730" y="967788"/>
          <a:ext cx="11668539" cy="5826834"/>
        </p:xfrm>
        <a:graphic>
          <a:graphicData uri="http://schemas.openxmlformats.org/drawingml/2006/table">
            <a:tbl>
              <a:tblPr firstRow="1" bandRow="1">
                <a:tableStyleId>{00A15C55-8517-42AA-B614-E9B94910E393}</a:tableStyleId>
              </a:tblPr>
              <a:tblGrid>
                <a:gridCol w="5324061">
                  <a:extLst>
                    <a:ext uri="{9D8B030D-6E8A-4147-A177-3AD203B41FA5}">
                      <a16:colId xmlns:a16="http://schemas.microsoft.com/office/drawing/2014/main" val="3867883137"/>
                    </a:ext>
                  </a:extLst>
                </a:gridCol>
                <a:gridCol w="634447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5.7 Increase Community Safety. </a:t>
                      </a:r>
                      <a:r>
                        <a:rPr lang="en-US" sz="1400" dirty="0">
                          <a:solidFill>
                            <a:srgbClr val="1D345D"/>
                          </a:solidFill>
                        </a:rPr>
                        <a:t>Coordinate with other departments, community-based organizations, and local law enforcement to increase community awareness and vigilance for crime and improve sense of safety, security, and unity in neighborhoods.</a:t>
                      </a:r>
                    </a:p>
                  </a:txBody>
                  <a:tcPr/>
                </a:tc>
                <a:tc>
                  <a:txBody>
                    <a:bodyPr/>
                    <a:lstStyle/>
                    <a:p>
                      <a:pPr marL="285750" indent="-285750">
                        <a:buFont typeface="Arial" panose="020B0604020202020204" pitchFamily="34" charset="0"/>
                        <a:buChar char="•"/>
                      </a:pPr>
                      <a:r>
                        <a:rPr lang="en-US" sz="1400" dirty="0">
                          <a:solidFill>
                            <a:srgbClr val="1D345D"/>
                          </a:solidFill>
                        </a:rPr>
                        <a:t>Work with City departments and local organizations to develop culturally appropriate programs and activities that promote social cohesion and safety in the community.</a:t>
                      </a:r>
                    </a:p>
                    <a:p>
                      <a:pPr marL="285750" indent="-285750">
                        <a:buFont typeface="Arial" panose="020B0604020202020204" pitchFamily="34" charset="0"/>
                        <a:buChar char="•"/>
                      </a:pPr>
                      <a:r>
                        <a:rPr lang="en-US" sz="1400" dirty="0">
                          <a:solidFill>
                            <a:srgbClr val="1D345D"/>
                          </a:solidFill>
                        </a:rPr>
                        <a:t>Increase safety through community and neighborhood watch programs that ensure all community members feel safe and secure, rather than threatened, by the presence of law enforcement.</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12.2 Patrolling and Surveillance</a:t>
                      </a:r>
                      <a:r>
                        <a:rPr lang="en-US" sz="1400" dirty="0">
                          <a:solidFill>
                            <a:srgbClr val="1D345D"/>
                          </a:solidFill>
                        </a:rPr>
                        <a:t>. Evaluate need for increased patrolling and surveillance through additional officers or increased frequency of patrols using crime reports and feedback from the community to enhance safety in areas of concern within the City. </a:t>
                      </a:r>
                    </a:p>
                  </a:txBody>
                  <a:tcPr/>
                </a:tc>
                <a:tc>
                  <a:txBody>
                    <a:bodyPr/>
                    <a:lstStyle/>
                    <a:p>
                      <a:pPr marL="285750" indent="-285750">
                        <a:buFont typeface="Arial" panose="020B0604020202020204" pitchFamily="34" charset="0"/>
                        <a:buChar char="•"/>
                      </a:pPr>
                      <a:r>
                        <a:rPr lang="en-US" sz="1400" dirty="0">
                          <a:solidFill>
                            <a:srgbClr val="1D345D"/>
                          </a:solidFill>
                        </a:rPr>
                        <a:t>Engage with local businesses, employers, organizations, schools, neighborhood groups, and other community members through public workshops to hear community concerns regarding perceptions of unsafe areas in Irwindale, and discuss increasing surveillance and patrolling such as Neighborhood Watch and Business Watch</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5.7 </a:t>
                      </a:r>
                      <a:r>
                        <a:rPr lang="es-ES" sz="1400" b="1" dirty="0">
                          <a:solidFill>
                            <a:srgbClr val="8A1B04"/>
                          </a:solidFill>
                        </a:rPr>
                        <a:t>Aumentar la Seguridad Comunitaria. </a:t>
                      </a:r>
                      <a:r>
                        <a:rPr lang="es-ES" sz="1400" b="0" dirty="0">
                          <a:solidFill>
                            <a:srgbClr val="8A1B04"/>
                          </a:solidFill>
                        </a:rPr>
                        <a:t>Coordinar con otros departamentos, organizaciones comunitarias y las fuerzas del orden locales para aumentar la conciencia y vigilancia comunitaria contra el crimen y mejorar el sentido de seguridad, protección y unidad en los vecindarios.</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Trabajar con los departamentos de la Ciudad y organizaciones locales para desarrollar programas y actividades culturalmente apropiados que promuevan la cohesión social y la seguridad en la comunidad.</a:t>
                      </a:r>
                    </a:p>
                    <a:p>
                      <a:pPr marL="285750" indent="-285750">
                        <a:buFont typeface="Arial" panose="020B0604020202020204" pitchFamily="34" charset="0"/>
                        <a:buChar char="•"/>
                      </a:pPr>
                      <a:r>
                        <a:rPr lang="es-ES" sz="1400" dirty="0">
                          <a:solidFill>
                            <a:srgbClr val="8A1B04"/>
                          </a:solidFill>
                        </a:rPr>
                        <a:t>Incrementar la seguridad a través de programas de vigilancia comunitaria y vecinal que garanticen que todos los miembros de la comunidad se sientan seguros y protegidos, en lugar de amenazados, por la presencia de las fuerzas del orden.</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12.2 </a:t>
                      </a:r>
                      <a:r>
                        <a:rPr lang="es-ES" sz="1400" b="1" dirty="0">
                          <a:solidFill>
                            <a:srgbClr val="8A1B04"/>
                          </a:solidFill>
                        </a:rPr>
                        <a:t>Patrullaje y Vigilancia.</a:t>
                      </a:r>
                      <a:r>
                        <a:rPr lang="es-ES" sz="1400" b="0" dirty="0">
                          <a:solidFill>
                            <a:srgbClr val="8A1B04"/>
                          </a:solidFill>
                        </a:rPr>
                        <a:t> Evaluar la necesidad de aumentar el patrullaje y la vigilancia mediante la asignación de más oficiales o el aumento de la frecuencia de patrullas, utilizando informes de delitos y retroalimentación de la comunidad para mejorar la seguridad en áreas de preocupación dentro de la Ciudad.</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Interactuar con empresas locales, empleadores, organizaciones, escuelas, grupos vecinales y otros miembros de la comunidad a través de talleres públicos para escuchar las preocupaciones de la comunidad con respecto a la percepción de áreas inseguras en </a:t>
                      </a:r>
                      <a:r>
                        <a:rPr lang="es-ES" sz="1400" dirty="0" err="1">
                          <a:solidFill>
                            <a:srgbClr val="8A1B04"/>
                          </a:solidFill>
                        </a:rPr>
                        <a:t>Irwindale</a:t>
                      </a:r>
                      <a:r>
                        <a:rPr lang="es-ES" sz="1400" dirty="0">
                          <a:solidFill>
                            <a:srgbClr val="8A1B04"/>
                          </a:solidFill>
                        </a:rPr>
                        <a:t>, y discutir el aumento de la vigilancia y el patrullaje, como Vigilancia Vecinal y Vigilancia Empresarial.</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646043" cy="646043"/>
          </a:xfrm>
          <a:prstGeom prst="rect">
            <a:avLst/>
          </a:prstGeom>
        </p:spPr>
      </p:pic>
    </p:spTree>
    <p:extLst>
      <p:ext uri="{BB962C8B-B14F-4D97-AF65-F5344CB8AC3E}">
        <p14:creationId xmlns:p14="http://schemas.microsoft.com/office/powerpoint/2010/main" val="1970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579944571"/>
              </p:ext>
            </p:extLst>
          </p:nvPr>
        </p:nvGraphicFramePr>
        <p:xfrm>
          <a:off x="506896" y="1296135"/>
          <a:ext cx="10972800" cy="3510354"/>
        </p:xfrm>
        <a:graphic>
          <a:graphicData uri="http://schemas.openxmlformats.org/drawingml/2006/table">
            <a:tbl>
              <a:tblPr firstRow="1" bandRow="1">
                <a:tableStyleId>{00A15C55-8517-42AA-B614-E9B94910E393}</a:tableStyleId>
              </a:tblPr>
              <a:tblGrid>
                <a:gridCol w="5347252">
                  <a:extLst>
                    <a:ext uri="{9D8B030D-6E8A-4147-A177-3AD203B41FA5}">
                      <a16:colId xmlns:a16="http://schemas.microsoft.com/office/drawing/2014/main" val="3867883137"/>
                    </a:ext>
                  </a:extLst>
                </a:gridCol>
                <a:gridCol w="562554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14.3 Implement Safety Features</a:t>
                      </a:r>
                      <a:r>
                        <a:rPr lang="en-US" sz="1400" dirty="0">
                          <a:solidFill>
                            <a:srgbClr val="1D345D"/>
                          </a:solidFill>
                        </a:rPr>
                        <a:t>. Identify areas of the City in need of additional safety features, including lighting and surveillance technology. Prioritize areas of employment, residential neighborhoods, schools, major roads, and alleyways.</a:t>
                      </a:r>
                    </a:p>
                  </a:txBody>
                  <a:tcPr/>
                </a:tc>
                <a:tc>
                  <a:txBody>
                    <a:bodyPr/>
                    <a:lstStyle/>
                    <a:p>
                      <a:pPr marL="285750" indent="-285750">
                        <a:buFont typeface="Arial" panose="020B0604020202020204" pitchFamily="34" charset="0"/>
                        <a:buChar char="•"/>
                      </a:pPr>
                      <a:r>
                        <a:rPr lang="en-US" sz="1400" dirty="0">
                          <a:solidFill>
                            <a:srgbClr val="1D345D"/>
                          </a:solidFill>
                        </a:rPr>
                        <a:t>Assess current street lighting fixtures, with focus on industrial areas, residential neighborhoods, active transportation routes, commuting routes, parking lots, and routes to school, to prioritize needs for increased and/or improved lighting and help deter theft. Identify number, location, and quality of fixtures to help determine where new fixtures may be beneficial.</a:t>
                      </a:r>
                    </a:p>
                  </a:txBody>
                  <a:tcPr/>
                </a:tc>
                <a:extLst>
                  <a:ext uri="{0D108BD9-81ED-4DB2-BD59-A6C34878D82A}">
                    <a16:rowId xmlns:a16="http://schemas.microsoft.com/office/drawing/2014/main" val="433779596"/>
                  </a:ext>
                </a:extLst>
              </a:tr>
              <a:tr h="553794">
                <a:tc>
                  <a:txBody>
                    <a:bodyPr/>
                    <a:lstStyle/>
                    <a:p>
                      <a:r>
                        <a:rPr lang="es-ES" sz="1400" b="1" dirty="0">
                          <a:solidFill>
                            <a:srgbClr val="8A1B04"/>
                          </a:solidFill>
                        </a:rPr>
                        <a:t>SAF 14.3 Implementar Características de Seguridad</a:t>
                      </a:r>
                      <a:r>
                        <a:rPr lang="es-ES" sz="1400" dirty="0">
                          <a:solidFill>
                            <a:srgbClr val="8A1B04"/>
                          </a:solidFill>
                        </a:rPr>
                        <a:t>. Identificar áreas de la Ciudad que requieran características adicionales de seguridad, incluyendo iluminación y tecnología de vigilancia. Priorizar áreas de empleo, vecindarios residenciales, escuelas, carreteras principales y callejones.</a:t>
                      </a:r>
                      <a:endParaRPr lang="en-US" sz="140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Evaluar los accesorios de iluminación de calles actuales, con un enfoque en áreas industriales, vecindarios residenciales, rutas de transporte activo, rutas de viaje, estacionamientos y rutas hacia las escuelas, para priorizar las necesidades de mayor o mejor iluminación y ayudar a disuadir robos. Identificar la cantidad, ubicación y calidad de los accesorios para determinar dónde pueden ser beneficiosos nuevos accesorios.</a:t>
                      </a:r>
                      <a:endParaRPr lang="en-US" sz="1400" dirty="0">
                        <a:solidFill>
                          <a:srgbClr val="8A1B04"/>
                        </a:solidFill>
                      </a:endParaRPr>
                    </a:p>
                  </a:txBody>
                  <a:tcPr/>
                </a:tc>
                <a:extLst>
                  <a:ext uri="{0D108BD9-81ED-4DB2-BD59-A6C34878D82A}">
                    <a16:rowId xmlns:a16="http://schemas.microsoft.com/office/drawing/2014/main" val="1544240791"/>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780576" cy="780576"/>
          </a:xfrm>
          <a:prstGeom prst="rect">
            <a:avLst/>
          </a:prstGeom>
        </p:spPr>
      </p:pic>
    </p:spTree>
    <p:extLst>
      <p:ext uri="{BB962C8B-B14F-4D97-AF65-F5344CB8AC3E}">
        <p14:creationId xmlns:p14="http://schemas.microsoft.com/office/powerpoint/2010/main" val="325733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6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a:solidFill>
                  <a:schemeClr val="bg1"/>
                </a:solidFill>
                <a:latin typeface="Arial" panose="020B0604020202020204" pitchFamily="34" charset="0"/>
                <a:cs typeface="Arial" panose="020B0604020202020204" pitchFamily="34" charset="0"/>
              </a:rPr>
              <a:t>Healthy Communities </a:t>
            </a:r>
            <a:endParaRPr lang="en-US" sz="4000" dirty="0">
              <a:solidFill>
                <a:schemeClr val="bg1"/>
              </a:solidFill>
              <a:latin typeface="Arial" panose="020B0604020202020204" pitchFamily="34" charset="0"/>
              <a:cs typeface="Arial" panose="020B0604020202020204" pitchFamily="34" charset="0"/>
            </a:endParaRP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Comunidades Saludables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39DA-192E-78C9-2838-7E3832456470}"/>
              </a:ext>
            </a:extLst>
          </p:cNvPr>
          <p:cNvSpPr>
            <a:spLocks noGrp="1"/>
          </p:cNvSpPr>
          <p:nvPr>
            <p:ph type="title"/>
          </p:nvPr>
        </p:nvSpPr>
        <p:spPr>
          <a:xfrm>
            <a:off x="273526" y="1071016"/>
            <a:ext cx="11546087" cy="997913"/>
          </a:xfrm>
        </p:spPr>
        <p:txBody>
          <a:bodyPr/>
          <a:lstStyle/>
          <a:p>
            <a:r>
              <a:rPr lang="en-US" dirty="0"/>
              <a:t>How to Use Zoom Video Conferencing/</a:t>
            </a:r>
            <a:r>
              <a:rPr lang="en-US" dirty="0">
                <a:solidFill>
                  <a:srgbClr val="8A1B04"/>
                </a:solidFill>
              </a:rPr>
              <a:t>Cómo usar Videoconferencia de Zoom </a:t>
            </a:r>
            <a:endParaRPr lang="en-US" dirty="0"/>
          </a:p>
        </p:txBody>
      </p:sp>
      <p:sp>
        <p:nvSpPr>
          <p:cNvPr id="3" name="Content Placeholder 2">
            <a:extLst>
              <a:ext uri="{FF2B5EF4-FFF2-40B4-BE49-F238E27FC236}">
                <a16:creationId xmlns:a16="http://schemas.microsoft.com/office/drawing/2014/main" id="{EDFDF080-CEEB-6A3A-DF70-15DAD0A93F47}"/>
              </a:ext>
            </a:extLst>
          </p:cNvPr>
          <p:cNvSpPr>
            <a:spLocks noGrp="1"/>
          </p:cNvSpPr>
          <p:nvPr>
            <p:ph idx="1"/>
          </p:nvPr>
        </p:nvSpPr>
        <p:spPr>
          <a:xfrm>
            <a:off x="273527" y="2222387"/>
            <a:ext cx="11577892" cy="4196162"/>
          </a:xfrm>
        </p:spPr>
        <p:txBody>
          <a:bodyPr/>
          <a:lstStyle/>
          <a:p>
            <a:r>
              <a:rPr lang="en-US" dirty="0">
                <a:solidFill>
                  <a:srgbClr val="1D345D"/>
                </a:solidFill>
              </a:rPr>
              <a:t>Mute/Unmute &amp; Start/Stop Video/</a:t>
            </a:r>
            <a:r>
              <a:rPr lang="en-US" dirty="0">
                <a:solidFill>
                  <a:srgbClr val="8A1B04"/>
                </a:solidFill>
              </a:rPr>
              <a:t>Silenciar/Activar e iniciar/detener video</a:t>
            </a:r>
          </a:p>
          <a:p>
            <a:pPr marL="0" indent="0">
              <a:buNone/>
            </a:pPr>
            <a:endParaRPr lang="en-US" sz="2100" dirty="0">
              <a:solidFill>
                <a:srgbClr val="1D345D"/>
              </a:solidFill>
            </a:endParaRPr>
          </a:p>
          <a:p>
            <a:r>
              <a:rPr lang="en-US" dirty="0">
                <a:solidFill>
                  <a:srgbClr val="1D345D"/>
                </a:solidFill>
              </a:rPr>
              <a:t>Chat: select the chat button to type in questions or comments/</a:t>
            </a:r>
            <a:r>
              <a:rPr lang="en-US" dirty="0">
                <a:solidFill>
                  <a:srgbClr val="8A1B04"/>
                </a:solidFill>
              </a:rPr>
              <a:t>Chat: s</a:t>
            </a:r>
            <a:r>
              <a:rPr lang="es-ES" dirty="0">
                <a:solidFill>
                  <a:srgbClr val="8A1B04"/>
                </a:solidFill>
              </a:rPr>
              <a:t>eleccione el botón de chat para escribir preguntas o comentarios</a:t>
            </a:r>
            <a:endParaRPr lang="en-US" dirty="0">
              <a:solidFill>
                <a:srgbClr val="1D345D"/>
              </a:solidFill>
            </a:endParaRPr>
          </a:p>
          <a:p>
            <a:endParaRPr lang="en-US" sz="2800" dirty="0">
              <a:solidFill>
                <a:srgbClr val="1D345D"/>
              </a:solidFill>
            </a:endParaRPr>
          </a:p>
          <a:p>
            <a:r>
              <a:rPr lang="en-US" dirty="0">
                <a:solidFill>
                  <a:srgbClr val="1D345D"/>
                </a:solidFill>
              </a:rPr>
              <a:t>Reactions: show a nonverbal expression with an emoji or raise your hand to show you have a question/comment/</a:t>
            </a:r>
            <a:r>
              <a:rPr lang="es-ES" dirty="0">
                <a:solidFill>
                  <a:srgbClr val="8A1B04"/>
                </a:solidFill>
              </a:rPr>
              <a:t>Reacciones: muestre una expresión no verbal con un emoji o levante la mano para mostrar que tiene una pregunta/comentario</a:t>
            </a:r>
            <a:endParaRPr lang="en-US" dirty="0">
              <a:solidFill>
                <a:srgbClr val="8A1B04"/>
              </a:solidFill>
            </a:endParaRPr>
          </a:p>
          <a:p>
            <a:pPr marL="0" indent="0">
              <a:buNone/>
            </a:pPr>
            <a:endParaRPr lang="en-US" dirty="0">
              <a:solidFill>
                <a:srgbClr val="1D345D"/>
              </a:solidFill>
            </a:endParaRPr>
          </a:p>
          <a:p>
            <a:endParaRPr lang="en-US" dirty="0"/>
          </a:p>
        </p:txBody>
      </p:sp>
      <p:grpSp>
        <p:nvGrpSpPr>
          <p:cNvPr id="4" name="Group 3">
            <a:extLst>
              <a:ext uri="{FF2B5EF4-FFF2-40B4-BE49-F238E27FC236}">
                <a16:creationId xmlns:a16="http://schemas.microsoft.com/office/drawing/2014/main" id="{18F28728-B13B-9B79-B9B8-D5705C0706B9}"/>
              </a:ext>
            </a:extLst>
          </p:cNvPr>
          <p:cNvGrpSpPr/>
          <p:nvPr/>
        </p:nvGrpSpPr>
        <p:grpSpPr>
          <a:xfrm>
            <a:off x="5359528" y="2601180"/>
            <a:ext cx="1449901" cy="452536"/>
            <a:chOff x="5359528" y="2585276"/>
            <a:chExt cx="1449901" cy="452536"/>
          </a:xfrm>
        </p:grpSpPr>
        <p:pic>
          <p:nvPicPr>
            <p:cNvPr id="5" name="Picture 4">
              <a:extLst>
                <a:ext uri="{FF2B5EF4-FFF2-40B4-BE49-F238E27FC236}">
                  <a16:creationId xmlns:a16="http://schemas.microsoft.com/office/drawing/2014/main" id="{2ED53BC5-D4C4-BA0A-1458-C24407D78358}"/>
                </a:ext>
              </a:extLst>
            </p:cNvPr>
            <p:cNvPicPr>
              <a:picLocks noChangeAspect="1"/>
            </p:cNvPicPr>
            <p:nvPr/>
          </p:nvPicPr>
          <p:blipFill rotWithShape="1">
            <a:blip r:embed="rId3">
              <a:extLst>
                <a:ext uri="{28A0092B-C50C-407E-A947-70E740481C1C}">
                  <a14:useLocalDpi xmlns:a14="http://schemas.microsoft.com/office/drawing/2010/main" val="0"/>
                </a:ext>
              </a:extLst>
            </a:blip>
            <a:srcRect r="87350" b="2811"/>
            <a:stretch/>
          </p:blipFill>
          <p:spPr>
            <a:xfrm>
              <a:off x="5359528" y="2585276"/>
              <a:ext cx="1449901" cy="452536"/>
            </a:xfrm>
            <a:prstGeom prst="rect">
              <a:avLst/>
            </a:prstGeom>
          </p:spPr>
        </p:pic>
        <p:sp>
          <p:nvSpPr>
            <p:cNvPr id="6" name="Rectangle 5">
              <a:extLst>
                <a:ext uri="{FF2B5EF4-FFF2-40B4-BE49-F238E27FC236}">
                  <a16:creationId xmlns:a16="http://schemas.microsoft.com/office/drawing/2014/main" id="{90EFCC75-052B-6873-5A69-CD95D8553879}"/>
                </a:ext>
              </a:extLst>
            </p:cNvPr>
            <p:cNvSpPr/>
            <p:nvPr/>
          </p:nvSpPr>
          <p:spPr>
            <a:xfrm>
              <a:off x="5414838" y="2615978"/>
              <a:ext cx="1339454" cy="3941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AD78B438-8019-9E9A-D02F-AC77D0318FCB}"/>
              </a:ext>
            </a:extLst>
          </p:cNvPr>
          <p:cNvGrpSpPr/>
          <p:nvPr/>
        </p:nvGrpSpPr>
        <p:grpSpPr>
          <a:xfrm>
            <a:off x="3948174" y="3659714"/>
            <a:ext cx="4305670" cy="479394"/>
            <a:chOff x="3948174" y="3671642"/>
            <a:chExt cx="4305670" cy="479394"/>
          </a:xfrm>
        </p:grpSpPr>
        <p:pic>
          <p:nvPicPr>
            <p:cNvPr id="8" name="Picture 7">
              <a:extLst>
                <a:ext uri="{FF2B5EF4-FFF2-40B4-BE49-F238E27FC236}">
                  <a16:creationId xmlns:a16="http://schemas.microsoft.com/office/drawing/2014/main" id="{AC6449C2-EBFB-29B4-BC4E-A73902B09788}"/>
                </a:ext>
              </a:extLst>
            </p:cNvPr>
            <p:cNvPicPr>
              <a:picLocks noChangeAspect="1"/>
            </p:cNvPicPr>
            <p:nvPr/>
          </p:nvPicPr>
          <p:blipFill rotWithShape="1">
            <a:blip r:embed="rId3">
              <a:extLst>
                <a:ext uri="{28A0092B-C50C-407E-A947-70E740481C1C}">
                  <a14:useLocalDpi xmlns:a14="http://schemas.microsoft.com/office/drawing/2010/main" val="0"/>
                </a:ext>
              </a:extLst>
            </a:blip>
            <a:srcRect l="34260" t="-71" r="28173" b="-2886"/>
            <a:stretch/>
          </p:blipFill>
          <p:spPr>
            <a:xfrm>
              <a:off x="3948174" y="3671642"/>
              <a:ext cx="4305670" cy="479394"/>
            </a:xfrm>
            <a:prstGeom prst="rect">
              <a:avLst/>
            </a:prstGeom>
          </p:spPr>
        </p:pic>
        <p:sp>
          <p:nvSpPr>
            <p:cNvPr id="9" name="Rectangle 8">
              <a:extLst>
                <a:ext uri="{FF2B5EF4-FFF2-40B4-BE49-F238E27FC236}">
                  <a16:creationId xmlns:a16="http://schemas.microsoft.com/office/drawing/2014/main" id="{21466A8A-D8C5-AC96-B5A3-92C2AFBEF153}"/>
                </a:ext>
              </a:extLst>
            </p:cNvPr>
            <p:cNvSpPr/>
            <p:nvPr/>
          </p:nvSpPr>
          <p:spPr>
            <a:xfrm>
              <a:off x="4906961" y="3709283"/>
              <a:ext cx="639194" cy="401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1C54DEC-FC01-4C68-3895-5C6693A20923}"/>
                </a:ext>
              </a:extLst>
            </p:cNvPr>
            <p:cNvPicPr>
              <a:picLocks noChangeAspect="1"/>
            </p:cNvPicPr>
            <p:nvPr/>
          </p:nvPicPr>
          <p:blipFill rotWithShape="1">
            <a:blip r:embed="rId3">
              <a:extLst>
                <a:ext uri="{28A0092B-C50C-407E-A947-70E740481C1C}">
                  <a14:useLocalDpi xmlns:a14="http://schemas.microsoft.com/office/drawing/2010/main" val="0"/>
                </a:ext>
              </a:extLst>
            </a:blip>
            <a:srcRect l="21554" t="56721" r="76917" b="5639"/>
            <a:stretch/>
          </p:blipFill>
          <p:spPr>
            <a:xfrm>
              <a:off x="4550355" y="3752578"/>
              <a:ext cx="158761" cy="158761"/>
            </a:xfrm>
            <a:prstGeom prst="rect">
              <a:avLst/>
            </a:prstGeom>
            <a:solidFill>
              <a:srgbClr val="000000"/>
            </a:solidFill>
          </p:spPr>
        </p:pic>
      </p:grpSp>
      <p:grpSp>
        <p:nvGrpSpPr>
          <p:cNvPr id="11" name="Group 10">
            <a:extLst>
              <a:ext uri="{FF2B5EF4-FFF2-40B4-BE49-F238E27FC236}">
                <a16:creationId xmlns:a16="http://schemas.microsoft.com/office/drawing/2014/main" id="{44788B2D-9DEF-A8A5-71C4-FA3D1FA0C14E}"/>
              </a:ext>
            </a:extLst>
          </p:cNvPr>
          <p:cNvGrpSpPr/>
          <p:nvPr/>
        </p:nvGrpSpPr>
        <p:grpSpPr>
          <a:xfrm>
            <a:off x="4013162" y="5140515"/>
            <a:ext cx="4172706" cy="1327868"/>
            <a:chOff x="4013162" y="5172323"/>
            <a:chExt cx="4172706" cy="1327868"/>
          </a:xfrm>
        </p:grpSpPr>
        <p:sp>
          <p:nvSpPr>
            <p:cNvPr id="12" name="Rectangle 11">
              <a:extLst>
                <a:ext uri="{FF2B5EF4-FFF2-40B4-BE49-F238E27FC236}">
                  <a16:creationId xmlns:a16="http://schemas.microsoft.com/office/drawing/2014/main" id="{B977842F-05EA-3CFD-35F8-30BFF6088E8E}"/>
                </a:ext>
              </a:extLst>
            </p:cNvPr>
            <p:cNvSpPr/>
            <p:nvPr/>
          </p:nvSpPr>
          <p:spPr>
            <a:xfrm>
              <a:off x="4013162" y="5172323"/>
              <a:ext cx="4172706" cy="13278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FB4276D-6805-3C74-8F82-0A903FDB8368}"/>
                </a:ext>
              </a:extLst>
            </p:cNvPr>
            <p:cNvPicPr>
              <a:picLocks noChangeAspect="1"/>
            </p:cNvPicPr>
            <p:nvPr/>
          </p:nvPicPr>
          <p:blipFill rotWithShape="1">
            <a:blip r:embed="rId4">
              <a:extLst>
                <a:ext uri="{28A0092B-C50C-407E-A947-70E740481C1C}">
                  <a14:useLocalDpi xmlns:a14="http://schemas.microsoft.com/office/drawing/2010/main" val="0"/>
                </a:ext>
              </a:extLst>
            </a:blip>
            <a:srcRect l="35024" r="21519" b="-902"/>
            <a:stretch/>
          </p:blipFill>
          <p:spPr>
            <a:xfrm>
              <a:off x="4043536" y="5220166"/>
              <a:ext cx="3971610" cy="1210314"/>
            </a:xfrm>
            <a:prstGeom prst="rect">
              <a:avLst/>
            </a:prstGeom>
          </p:spPr>
        </p:pic>
        <p:sp>
          <p:nvSpPr>
            <p:cNvPr id="14" name="Rectangle 13">
              <a:extLst>
                <a:ext uri="{FF2B5EF4-FFF2-40B4-BE49-F238E27FC236}">
                  <a16:creationId xmlns:a16="http://schemas.microsoft.com/office/drawing/2014/main" id="{6BAE5BC6-DCDC-5CB6-6D25-4FC5B07371CC}"/>
                </a:ext>
              </a:extLst>
            </p:cNvPr>
            <p:cNvSpPr/>
            <p:nvPr/>
          </p:nvSpPr>
          <p:spPr>
            <a:xfrm>
              <a:off x="6202017" y="5233108"/>
              <a:ext cx="1813129" cy="1210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637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424898" y="1233101"/>
            <a:ext cx="6097656" cy="4893647"/>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Create bike-friendly streets connecting neighborhood and to other cities.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the Emerald Belt bike lane.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Ensure clear markings for bike lanes.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access to Santa Fe Dam.</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Host a Farmer's Market, possibly with music events in the park or street closures on Allen Drive.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Create an </a:t>
            </a:r>
            <a:r>
              <a:rPr lang="en-US" sz="16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R'Pantry</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/Food Pantry that accepts donations and includes food from community gardens.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Establish a City-owned community garden run by an organization.</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Develop community gardens, potentially located in or near parks.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Consider planting fruit trees</a:t>
            </a: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buFont typeface="Arial" panose="020B0604020202020204" pitchFamily="34" charset="0"/>
              <a:buChar char="•"/>
            </a:pPr>
            <a:r>
              <a:rPr kumimoji="0" lang="en-US" sz="1600" b="0" i="0" u="none" strike="noStrike" kern="1200" cap="none" spc="0" normalizeH="0" baseline="0" noProof="0" dirty="0">
                <a:ln>
                  <a:noFill/>
                </a:ln>
                <a:solidFill>
                  <a:srgbClr val="1D345D"/>
                </a:solidFill>
                <a:effectLst/>
                <a:uLnTx/>
                <a:uFillTx/>
                <a:latin typeface="Arial" panose="020B0604020202020204" pitchFamily="34" charset="0"/>
                <a:ea typeface="Calibri" panose="020F0502020204030204" pitchFamily="34" charset="0"/>
                <a:cs typeface="Arial" panose="020B0604020202020204" pitchFamily="34" charset="0"/>
              </a:rPr>
              <a:t>Advocate for kid-friendly activities and programs, including arts and crafts</a:t>
            </a:r>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522554" y="1153587"/>
            <a:ext cx="5426765" cy="5878532"/>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Crear calles amigables para bicicletas que conecten vecindarios y otras ciudades.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el carril bici de </a:t>
            </a:r>
            <a:r>
              <a:rPr lang="es-ES" sz="1600" dirty="0" err="1">
                <a:solidFill>
                  <a:srgbClr val="8A1B04"/>
                </a:solidFill>
                <a:latin typeface="Arial" panose="020B0604020202020204" pitchFamily="34" charset="0"/>
                <a:cs typeface="Arial" panose="020B0604020202020204" pitchFamily="34" charset="0"/>
              </a:rPr>
              <a:t>Emerald</a:t>
            </a:r>
            <a:r>
              <a:rPr lang="es-ES" sz="1600" dirty="0">
                <a:solidFill>
                  <a:srgbClr val="8A1B04"/>
                </a:solidFill>
                <a:latin typeface="Arial" panose="020B0604020202020204" pitchFamily="34" charset="0"/>
                <a:cs typeface="Arial" panose="020B0604020202020204" pitchFamily="34" charset="0"/>
              </a:rPr>
              <a:t> </a:t>
            </a:r>
            <a:r>
              <a:rPr lang="es-ES" sz="1600" dirty="0" err="1">
                <a:solidFill>
                  <a:srgbClr val="8A1B04"/>
                </a:solidFill>
                <a:latin typeface="Arial" panose="020B0604020202020204" pitchFamily="34" charset="0"/>
                <a:cs typeface="Arial" panose="020B0604020202020204" pitchFamily="34" charset="0"/>
              </a:rPr>
              <a:t>Belt</a:t>
            </a:r>
            <a:r>
              <a:rPr lang="es-ES" sz="1600" dirty="0">
                <a:solidFill>
                  <a:srgbClr val="8A1B04"/>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Asegurar marcaciones claras para los carriles bici.</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Aumentar el acceso a la Presa Santa Fe.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Organizar un Mercado de Agricultores, posiblemente con eventos musicales en el parque o cierres de calles en Allen Drive.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Crear una </a:t>
            </a:r>
            <a:r>
              <a:rPr lang="es-ES" sz="1600" dirty="0" err="1">
                <a:solidFill>
                  <a:srgbClr val="8A1B04"/>
                </a:solidFill>
                <a:latin typeface="Arial" panose="020B0604020202020204" pitchFamily="34" charset="0"/>
                <a:cs typeface="Arial" panose="020B0604020202020204" pitchFamily="34" charset="0"/>
              </a:rPr>
              <a:t>R'Pantry</a:t>
            </a:r>
            <a:r>
              <a:rPr lang="es-ES" sz="1600" dirty="0">
                <a:solidFill>
                  <a:srgbClr val="8A1B04"/>
                </a:solidFill>
                <a:latin typeface="Arial" panose="020B0604020202020204" pitchFamily="34" charset="0"/>
                <a:cs typeface="Arial" panose="020B0604020202020204" pitchFamily="34" charset="0"/>
              </a:rPr>
              <a:t>/Despensa de Alimentos que acepte donaciones e incluya alimentos de huertos comunitarios.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Establecer un jardín comunitario propiedad de la ciudad dirigido por una organización.</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Desarrollar huertos comunitarios, posiblemente ubicados en o cerca de parques.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Considerar la plantación de árboles frutales.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Abogar por actividades y programas orientados a niños, incluyendo actividades de arte y manualidades.</a:t>
            </a:r>
          </a:p>
          <a:p>
            <a:r>
              <a:rPr lang="es-ES" sz="1600" dirty="0">
                <a:solidFill>
                  <a:srgbClr val="8A1B04"/>
                </a:solidFill>
                <a:latin typeface="Arial" panose="020B0604020202020204" pitchFamily="34" charset="0"/>
                <a:cs typeface="Arial" panose="020B0604020202020204" pitchFamily="34" charset="0"/>
              </a:rPr>
              <a:t> </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491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568531190"/>
              </p:ext>
            </p:extLst>
          </p:nvPr>
        </p:nvGraphicFramePr>
        <p:xfrm>
          <a:off x="271669" y="1009017"/>
          <a:ext cx="11648661" cy="5613474"/>
        </p:xfrm>
        <a:graphic>
          <a:graphicData uri="http://schemas.openxmlformats.org/drawingml/2006/table">
            <a:tbl>
              <a:tblPr firstRow="1" bandRow="1">
                <a:tableStyleId>{00A15C55-8517-42AA-B614-E9B94910E393}</a:tableStyleId>
              </a:tblPr>
              <a:tblGrid>
                <a:gridCol w="4045226">
                  <a:extLst>
                    <a:ext uri="{9D8B030D-6E8A-4147-A177-3AD203B41FA5}">
                      <a16:colId xmlns:a16="http://schemas.microsoft.com/office/drawing/2014/main" val="3867883137"/>
                    </a:ext>
                  </a:extLst>
                </a:gridCol>
                <a:gridCol w="7603435">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6.6 Expand Park Access</a:t>
                      </a:r>
                      <a:r>
                        <a:rPr lang="en-US" sz="1400" dirty="0">
                          <a:solidFill>
                            <a:srgbClr val="1D345D"/>
                          </a:solidFill>
                        </a:rPr>
                        <a:t>. Identify and eliminate barriers to parks and recreation access in Irwindale.</a:t>
                      </a:r>
                    </a:p>
                  </a:txBody>
                  <a:tcPr/>
                </a:tc>
                <a:tc>
                  <a:txBody>
                    <a:bodyPr/>
                    <a:lstStyle/>
                    <a:p>
                      <a:pPr marL="285750" indent="-285750">
                        <a:buFont typeface="Arial" panose="020B0604020202020204" pitchFamily="34" charset="0"/>
                        <a:buChar char="•"/>
                      </a:pPr>
                      <a:r>
                        <a:rPr lang="en-US" sz="1400" dirty="0">
                          <a:solidFill>
                            <a:srgbClr val="1D345D"/>
                          </a:solidFill>
                        </a:rPr>
                        <a:t>Identify and eliminate barriers, such as the appropriateness or desirability of the types of recreational programs available, as well as the cost or accessibility concerns for enjoying recreational amenities.</a:t>
                      </a:r>
                    </a:p>
                    <a:p>
                      <a:pPr marL="285750" indent="-285750">
                        <a:buFont typeface="Arial" panose="020B0604020202020204" pitchFamily="34" charset="0"/>
                        <a:buChar char="•"/>
                      </a:pPr>
                      <a:r>
                        <a:rPr lang="en-US" sz="1400" dirty="0">
                          <a:solidFill>
                            <a:srgbClr val="1D345D"/>
                          </a:solidFill>
                        </a:rPr>
                        <a:t>Collaborate with Los Angeles Parks and Recreation to develop a voucher program that will allow low-income residents of Irwindale to access the Santa Fe Dam Recreation Center at a free or reduced price.</a:t>
                      </a:r>
                    </a:p>
                  </a:txBody>
                  <a:tcPr/>
                </a:tc>
                <a:extLst>
                  <a:ext uri="{0D108BD9-81ED-4DB2-BD59-A6C34878D82A}">
                    <a16:rowId xmlns:a16="http://schemas.microsoft.com/office/drawing/2014/main" val="433779596"/>
                  </a:ext>
                </a:extLst>
              </a:tr>
              <a:tr h="553794">
                <a:tc>
                  <a:txBody>
                    <a:bodyPr/>
                    <a:lstStyle/>
                    <a:p>
                      <a:r>
                        <a:rPr lang="en-US" sz="1400" b="1" i="0" dirty="0">
                          <a:solidFill>
                            <a:srgbClr val="1D345D"/>
                          </a:solidFill>
                        </a:rPr>
                        <a:t>EJ 8.1 Provide Urban Agriculture. </a:t>
                      </a:r>
                      <a:r>
                        <a:rPr lang="en-US" sz="1400" dirty="0">
                          <a:solidFill>
                            <a:srgbClr val="1D345D"/>
                          </a:solidFill>
                        </a:rPr>
                        <a:t>Develop a community garden in or near a park, on the site of a closed mining pit, or another appropriate area.</a:t>
                      </a:r>
                    </a:p>
                  </a:txBody>
                  <a:tcPr/>
                </a:tc>
                <a:tc>
                  <a:txBody>
                    <a:bodyPr/>
                    <a:lstStyle/>
                    <a:p>
                      <a:pPr marL="285750" indent="-285750">
                        <a:buFont typeface="Arial" panose="020B0604020202020204" pitchFamily="34" charset="0"/>
                        <a:buChar char="•"/>
                      </a:pPr>
                      <a:r>
                        <a:rPr lang="en-US" sz="1400" dirty="0">
                          <a:solidFill>
                            <a:srgbClr val="1D345D"/>
                          </a:solidFill>
                        </a:rPr>
                        <a:t>If a vacant site, such as a closed mining pit is chosen, offer incentives such as reduced taxes (property, vacancy, etc.) to put the land to use as a community garden.</a:t>
                      </a:r>
                    </a:p>
                    <a:p>
                      <a:pPr marL="285750" indent="-285750">
                        <a:buFont typeface="Arial" panose="020B0604020202020204" pitchFamily="34" charset="0"/>
                        <a:buChar char="•"/>
                      </a:pPr>
                      <a:r>
                        <a:rPr lang="en-US" sz="1400" dirty="0">
                          <a:solidFill>
                            <a:srgbClr val="1D345D"/>
                          </a:solidFill>
                        </a:rPr>
                        <a:t>Collaborate with local organizations such as the San Gabriel Valley Conservation Corps, City of Hope, and any Tongva organizations for garden and program planning, operations, and maintenance.</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6.6 </a:t>
                      </a:r>
                      <a:r>
                        <a:rPr lang="es-ES" sz="1400" b="1" dirty="0">
                          <a:solidFill>
                            <a:srgbClr val="8A1B04"/>
                          </a:solidFill>
                        </a:rPr>
                        <a:t>Ampliar el Acceso a Parques. </a:t>
                      </a:r>
                      <a:r>
                        <a:rPr lang="es-ES" sz="1400" b="0" dirty="0">
                          <a:solidFill>
                            <a:srgbClr val="8A1B04"/>
                          </a:solidFill>
                        </a:rPr>
                        <a:t>Identificar y eliminar barreras para el acceso a parques y actividades recreativas en </a:t>
                      </a:r>
                      <a:r>
                        <a:rPr lang="es-ES" sz="1400" b="0" dirty="0" err="1">
                          <a:solidFill>
                            <a:srgbClr val="8A1B04"/>
                          </a:solidFill>
                        </a:rPr>
                        <a:t>Irwindale</a:t>
                      </a:r>
                      <a:r>
                        <a:rPr lang="es-ES" sz="1400" b="0" dirty="0">
                          <a:solidFill>
                            <a:srgbClr val="8A1B04"/>
                          </a:solidFill>
                        </a:rPr>
                        <a:t>.</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Identificar y eliminar obstáculos, como la idoneidad o deseabilidad de los tipos de programas recreativos disponibles, así como las preocupaciones sobre el costo o la accesibilidad para disfrutar de las comodidades recreativas.</a:t>
                      </a:r>
                    </a:p>
                    <a:p>
                      <a:pPr marL="285750" indent="-285750">
                        <a:buFont typeface="Arial" panose="020B0604020202020204" pitchFamily="34" charset="0"/>
                        <a:buChar char="•"/>
                      </a:pPr>
                      <a:r>
                        <a:rPr lang="es-ES" sz="1400" dirty="0">
                          <a:solidFill>
                            <a:srgbClr val="8A1B04"/>
                          </a:solidFill>
                        </a:rPr>
                        <a:t>Colaborar con el Departamento de Parques y Recreación de Los Ángeles para desarrollar un programa de cupones que permita a los residentes de bajos ingresos de </a:t>
                      </a:r>
                      <a:r>
                        <a:rPr lang="es-ES" sz="1400" dirty="0" err="1">
                          <a:solidFill>
                            <a:srgbClr val="8A1B04"/>
                          </a:solidFill>
                        </a:rPr>
                        <a:t>Irwindale</a:t>
                      </a:r>
                      <a:r>
                        <a:rPr lang="es-ES" sz="1400" dirty="0">
                          <a:solidFill>
                            <a:srgbClr val="8A1B04"/>
                          </a:solidFill>
                        </a:rPr>
                        <a:t> acceder al Centro de Recreación de Santa Fe </a:t>
                      </a:r>
                      <a:r>
                        <a:rPr lang="es-ES" sz="1400" dirty="0" err="1">
                          <a:solidFill>
                            <a:srgbClr val="8A1B04"/>
                          </a:solidFill>
                        </a:rPr>
                        <a:t>Dam</a:t>
                      </a:r>
                      <a:r>
                        <a:rPr lang="es-ES" sz="1400" dirty="0">
                          <a:solidFill>
                            <a:srgbClr val="8A1B04"/>
                          </a:solidFill>
                        </a:rPr>
                        <a:t> de forma gratuita o a un costo reducido.</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8.1 </a:t>
                      </a:r>
                      <a:r>
                        <a:rPr lang="es-ES" sz="1400" b="1" dirty="0">
                          <a:solidFill>
                            <a:srgbClr val="8A1B04"/>
                          </a:solidFill>
                        </a:rPr>
                        <a:t>Brindar Agricultura Urbana. </a:t>
                      </a:r>
                      <a:r>
                        <a:rPr lang="es-ES" sz="1400" b="0" dirty="0">
                          <a:solidFill>
                            <a:srgbClr val="8A1B04"/>
                          </a:solidFill>
                        </a:rPr>
                        <a:t>Desarrollar un huerto comunitario en un parque o cerca de él, en el sitio de una mina cerrada u otra área adecuada.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Si se elige un sitio vacante, como una mina cerrada, ofrecer incentivos como impuestos reducidos (propiedad, vacante, etc.) para poner la tierra en uso como un huerto comunitario.</a:t>
                      </a:r>
                    </a:p>
                    <a:p>
                      <a:pPr marL="285750" indent="-285750">
                        <a:buFont typeface="Arial" panose="020B0604020202020204" pitchFamily="34" charset="0"/>
                        <a:buChar char="•"/>
                      </a:pPr>
                      <a:r>
                        <a:rPr lang="es-ES" sz="1400" dirty="0">
                          <a:solidFill>
                            <a:srgbClr val="8A1B04"/>
                          </a:solidFill>
                        </a:rPr>
                        <a:t>Colaborar con organizaciones locales como el Cuerpo de Conservación del Valle de San Gabriel, la Ciudad de la Esperanza y cualquier organización </a:t>
                      </a:r>
                      <a:r>
                        <a:rPr lang="es-ES" sz="1400" dirty="0" err="1">
                          <a:solidFill>
                            <a:srgbClr val="8A1B04"/>
                          </a:solidFill>
                        </a:rPr>
                        <a:t>Tongva</a:t>
                      </a:r>
                      <a:r>
                        <a:rPr lang="es-ES" sz="1400" dirty="0">
                          <a:solidFill>
                            <a:srgbClr val="8A1B04"/>
                          </a:solidFill>
                        </a:rPr>
                        <a:t> para la planificación, operación y mantenimiento del huerto y el programa.</a:t>
                      </a:r>
                      <a:r>
                        <a:rPr lang="en-US" sz="1400" dirty="0">
                          <a:solidFill>
                            <a:srgbClr val="8A1B04"/>
                          </a:solidFill>
                        </a:rPr>
                        <a:t>areas.</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1525D2E3-9615-6E03-6D2E-1F71F08F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2" y="596740"/>
            <a:ext cx="824555" cy="824555"/>
          </a:xfrm>
          <a:prstGeom prst="rect">
            <a:avLst/>
          </a:prstGeom>
        </p:spPr>
      </p:pic>
    </p:spTree>
    <p:extLst>
      <p:ext uri="{BB962C8B-B14F-4D97-AF65-F5344CB8AC3E}">
        <p14:creationId xmlns:p14="http://schemas.microsoft.com/office/powerpoint/2010/main" val="14087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343413879"/>
              </p:ext>
            </p:extLst>
          </p:nvPr>
        </p:nvGraphicFramePr>
        <p:xfrm>
          <a:off x="561008" y="1148165"/>
          <a:ext cx="11266557" cy="5186754"/>
        </p:xfrm>
        <a:graphic>
          <a:graphicData uri="http://schemas.openxmlformats.org/drawingml/2006/table">
            <a:tbl>
              <a:tblPr firstRow="1" bandRow="1">
                <a:tableStyleId>{00A15C55-8517-42AA-B614-E9B94910E393}</a:tableStyleId>
              </a:tblPr>
              <a:tblGrid>
                <a:gridCol w="5412409">
                  <a:extLst>
                    <a:ext uri="{9D8B030D-6E8A-4147-A177-3AD203B41FA5}">
                      <a16:colId xmlns:a16="http://schemas.microsoft.com/office/drawing/2014/main" val="3867883137"/>
                    </a:ext>
                  </a:extLst>
                </a:gridCol>
                <a:gridCol w="585414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8.2 Facilitate Home Gardening. </a:t>
                      </a:r>
                      <a:r>
                        <a:rPr lang="en-US" sz="1400" dirty="0">
                          <a:solidFill>
                            <a:srgbClr val="1D345D"/>
                          </a:solidFill>
                        </a:rPr>
                        <a:t>Incentivize and facilitate edible landscaping and gardening around new and existing commercial and residential developments, as well as on underused industrial lands.</a:t>
                      </a:r>
                    </a:p>
                  </a:txBody>
                  <a:tcPr/>
                </a:tc>
                <a:tc>
                  <a:txBody>
                    <a:bodyPr/>
                    <a:lstStyle/>
                    <a:p>
                      <a:pPr marL="285750" indent="-285750">
                        <a:buFont typeface="Arial" panose="020B0604020202020204" pitchFamily="34" charset="0"/>
                        <a:buChar char="•"/>
                      </a:pPr>
                      <a:r>
                        <a:rPr lang="en-US" sz="1400" dirty="0">
                          <a:solidFill>
                            <a:srgbClr val="1D345D"/>
                          </a:solidFill>
                        </a:rPr>
                        <a:t>Loosen permit requirements and reduce fees and taxes where possible for indoor or outdoor urban agriculture.</a:t>
                      </a:r>
                    </a:p>
                    <a:p>
                      <a:pPr marL="285750" indent="-285750">
                        <a:buFont typeface="Arial" panose="020B0604020202020204" pitchFamily="34" charset="0"/>
                        <a:buChar char="•"/>
                      </a:pPr>
                      <a:r>
                        <a:rPr lang="en-US" sz="1400" dirty="0">
                          <a:solidFill>
                            <a:srgbClr val="1D345D"/>
                          </a:solidFill>
                        </a:rPr>
                        <a:t>Publicize resources and grant programs for urban agriculture activities.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EJ 8.4 Promote Gardening and Cooking Education for Adults of All Ages</a:t>
                      </a:r>
                      <a:r>
                        <a:rPr lang="en-US" sz="1400" dirty="0">
                          <a:solidFill>
                            <a:srgbClr val="1D345D"/>
                          </a:solidFill>
                        </a:rPr>
                        <a:t>. Promote local opportunities for the Irwindale community to learn gardening and healthy cooking techniques.</a:t>
                      </a:r>
                    </a:p>
                  </a:txBody>
                  <a:tcPr/>
                </a:tc>
                <a:tc>
                  <a:txBody>
                    <a:bodyPr/>
                    <a:lstStyle/>
                    <a:p>
                      <a:pPr marL="285750" indent="-285750">
                        <a:buFont typeface="Arial" panose="020B0604020202020204" pitchFamily="34" charset="0"/>
                        <a:buChar char="•"/>
                      </a:pPr>
                      <a:r>
                        <a:rPr lang="en-US" sz="1400" dirty="0">
                          <a:solidFill>
                            <a:srgbClr val="1D345D"/>
                          </a:solidFill>
                        </a:rPr>
                        <a:t>Partner with City of Hope and San Gabriel Valley Conservation Corps to publicize and support opportunities for the Irwindale community to take healthy cooking and gardening classes.</a:t>
                      </a:r>
                    </a:p>
                    <a:p>
                      <a:pPr marL="285750" indent="-285750">
                        <a:buFont typeface="Arial" panose="020B0604020202020204" pitchFamily="34" charset="0"/>
                        <a:buChar char="•"/>
                      </a:pPr>
                      <a:r>
                        <a:rPr lang="en-US" sz="1400" dirty="0">
                          <a:solidFill>
                            <a:srgbClr val="1D345D"/>
                          </a:solidFill>
                        </a:rPr>
                        <a:t>Allow and encourage food/medicine harvesting and foraging by the Tongva community in Irwindale Park, Santa Fe Dam Recreational Area, and other natural areas.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8.2 </a:t>
                      </a:r>
                      <a:r>
                        <a:rPr lang="es-ES" sz="1400" b="1" dirty="0">
                          <a:solidFill>
                            <a:srgbClr val="8A1B04"/>
                          </a:solidFill>
                        </a:rPr>
                        <a:t>Facilitar la Jardinería en el Hogar. </a:t>
                      </a:r>
                      <a:r>
                        <a:rPr lang="es-ES" sz="1400" b="0" dirty="0">
                          <a:solidFill>
                            <a:srgbClr val="8A1B04"/>
                          </a:solidFill>
                        </a:rPr>
                        <a:t>Incentivar y facilitar la jardinería y el paisajismo comestible en desarrollos comerciales y residenciales nuevos y existentes, así como en terrenos industriales subutilizados.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Flexibilizar los requisitos de permisos y reducir tarifas e impuestos en la medida de lo posible para la agricultura urbana en interiores o exteriores.</a:t>
                      </a:r>
                    </a:p>
                    <a:p>
                      <a:pPr marL="285750" indent="-285750">
                        <a:buFont typeface="Arial" panose="020B0604020202020204" pitchFamily="34" charset="0"/>
                        <a:buChar char="•"/>
                      </a:pPr>
                      <a:r>
                        <a:rPr lang="es-ES" sz="1400" dirty="0">
                          <a:solidFill>
                            <a:srgbClr val="8A1B04"/>
                          </a:solidFill>
                        </a:rPr>
                        <a:t>Difundir recursos y programas de subvenciones para actividades de agricultura urbana.</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8.4 </a:t>
                      </a:r>
                      <a:r>
                        <a:rPr lang="es-ES" sz="1400" b="1" dirty="0">
                          <a:solidFill>
                            <a:srgbClr val="8A1B04"/>
                          </a:solidFill>
                        </a:rPr>
                        <a:t>Promover la Educación en Jardinería y Cocina para Adultos de Todas las Edades. </a:t>
                      </a:r>
                      <a:r>
                        <a:rPr lang="es-ES" sz="1400" b="0" dirty="0">
                          <a:solidFill>
                            <a:srgbClr val="8A1B04"/>
                          </a:solidFill>
                        </a:rPr>
                        <a:t>Promover oportunidades locales para que la comunidad de </a:t>
                      </a:r>
                      <a:r>
                        <a:rPr lang="es-ES" sz="1400" b="0" dirty="0" err="1">
                          <a:solidFill>
                            <a:srgbClr val="8A1B04"/>
                          </a:solidFill>
                        </a:rPr>
                        <a:t>Irwindale</a:t>
                      </a:r>
                      <a:r>
                        <a:rPr lang="es-ES" sz="1400" b="0" dirty="0">
                          <a:solidFill>
                            <a:srgbClr val="8A1B04"/>
                          </a:solidFill>
                        </a:rPr>
                        <a:t> aprenda técnicas de jardinería y cocina saludable.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Colaborar con la Ciudad de la Esperanza y el Cuerpo de Conservación del Valle de San Gabriel para dar a conocer y respaldar oportunidades para que la comunidad de </a:t>
                      </a:r>
                      <a:r>
                        <a:rPr lang="es-ES" sz="1400" dirty="0" err="1">
                          <a:solidFill>
                            <a:srgbClr val="8A1B04"/>
                          </a:solidFill>
                        </a:rPr>
                        <a:t>Irwindale</a:t>
                      </a:r>
                      <a:r>
                        <a:rPr lang="es-ES" sz="1400" dirty="0">
                          <a:solidFill>
                            <a:srgbClr val="8A1B04"/>
                          </a:solidFill>
                        </a:rPr>
                        <a:t> tome clases de cocina saludable y jardinería.</a:t>
                      </a:r>
                    </a:p>
                    <a:p>
                      <a:pPr marL="285750" indent="-285750">
                        <a:buFont typeface="Arial" panose="020B0604020202020204" pitchFamily="34" charset="0"/>
                        <a:buChar char="•"/>
                      </a:pPr>
                      <a:r>
                        <a:rPr lang="es-ES" sz="1400" dirty="0">
                          <a:solidFill>
                            <a:srgbClr val="8A1B04"/>
                          </a:solidFill>
                        </a:rPr>
                        <a:t>Permitir y fomentar la recolección de alimentos/medicinas por parte de la comunidad </a:t>
                      </a:r>
                      <a:r>
                        <a:rPr lang="es-ES" sz="1400" dirty="0" err="1">
                          <a:solidFill>
                            <a:srgbClr val="8A1B04"/>
                          </a:solidFill>
                        </a:rPr>
                        <a:t>Tongva</a:t>
                      </a:r>
                      <a:r>
                        <a:rPr lang="es-ES" sz="1400" dirty="0">
                          <a:solidFill>
                            <a:srgbClr val="8A1B04"/>
                          </a:solidFill>
                        </a:rPr>
                        <a:t> en el Parque de </a:t>
                      </a:r>
                      <a:r>
                        <a:rPr lang="es-ES" sz="1400" dirty="0" err="1">
                          <a:solidFill>
                            <a:srgbClr val="8A1B04"/>
                          </a:solidFill>
                        </a:rPr>
                        <a:t>Irwindale</a:t>
                      </a:r>
                      <a:r>
                        <a:rPr lang="es-ES" sz="1400" dirty="0">
                          <a:solidFill>
                            <a:srgbClr val="8A1B04"/>
                          </a:solidFill>
                        </a:rPr>
                        <a:t>, el Área Recreativa de Santa Fe </a:t>
                      </a:r>
                      <a:r>
                        <a:rPr lang="es-ES" sz="1400" dirty="0" err="1">
                          <a:solidFill>
                            <a:srgbClr val="8A1B04"/>
                          </a:solidFill>
                        </a:rPr>
                        <a:t>Dam</a:t>
                      </a:r>
                      <a:r>
                        <a:rPr lang="es-ES" sz="1400" dirty="0">
                          <a:solidFill>
                            <a:srgbClr val="8A1B04"/>
                          </a:solidFill>
                        </a:rPr>
                        <a:t> y otras áreas naturales.</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1525D2E3-9615-6E03-6D2E-1F71F08F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888"/>
            <a:ext cx="824555" cy="824555"/>
          </a:xfrm>
          <a:prstGeom prst="rect">
            <a:avLst/>
          </a:prstGeom>
        </p:spPr>
      </p:pic>
    </p:spTree>
    <p:extLst>
      <p:ext uri="{BB962C8B-B14F-4D97-AF65-F5344CB8AC3E}">
        <p14:creationId xmlns:p14="http://schemas.microsoft.com/office/powerpoint/2010/main" val="11762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0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Resilience + Preparedness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Resiliencia y Preparación</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4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24289" y="1730057"/>
            <a:ext cx="5571711" cy="3385542"/>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Consider establishing a centrally located PD (Police Department) Station.</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Propose transportation options to neighboring cities like Covina, with a shuttle bus from City Hall to increase access to retail, stores, and activities outside of the City.</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Suggest that the City offers emergency preparedness training.</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Recommend including a regular segment or article with emergency preparedness information in the Irwindale Weekly.</a:t>
            </a:r>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489425" y="1511396"/>
            <a:ext cx="4860234" cy="4370427"/>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Considerar el establecimiento de una Estación de Policía (PD) ubicada de manera central.</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Proponer opciones de transporte hacia ciudades vecinas como </a:t>
            </a:r>
            <a:r>
              <a:rPr lang="es-ES" sz="1600" dirty="0" err="1">
                <a:solidFill>
                  <a:srgbClr val="8A1B04"/>
                </a:solidFill>
                <a:latin typeface="Arial" panose="020B0604020202020204" pitchFamily="34" charset="0"/>
                <a:cs typeface="Arial" panose="020B0604020202020204" pitchFamily="34" charset="0"/>
              </a:rPr>
              <a:t>Covina</a:t>
            </a:r>
            <a:r>
              <a:rPr lang="es-ES" sz="1600" dirty="0">
                <a:solidFill>
                  <a:srgbClr val="8A1B04"/>
                </a:solidFill>
                <a:latin typeface="Arial" panose="020B0604020202020204" pitchFamily="34" charset="0"/>
                <a:cs typeface="Arial" panose="020B0604020202020204" pitchFamily="34" charset="0"/>
              </a:rPr>
              <a:t>, con un servicio de autobús desde el Ayuntamiento para aumentar el acceso a tiendas, comercios y actividades fuera de la Ciudad.</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Sugerir que la Ciudad ofrezca entrenamiento en preparación para emergencias.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Recomendar la inclusión de un segmento regular o un artículo con información sobre preparación para emergencias en el </a:t>
            </a:r>
            <a:r>
              <a:rPr lang="es-ES" sz="1600" dirty="0" err="1">
                <a:solidFill>
                  <a:srgbClr val="8A1B04"/>
                </a:solidFill>
                <a:latin typeface="Arial" panose="020B0604020202020204" pitchFamily="34" charset="0"/>
                <a:cs typeface="Arial" panose="020B0604020202020204" pitchFamily="34" charset="0"/>
              </a:rPr>
              <a:t>Irwindale</a:t>
            </a:r>
            <a:r>
              <a:rPr lang="es-ES" sz="1600" dirty="0">
                <a:solidFill>
                  <a:srgbClr val="8A1B04"/>
                </a:solidFill>
                <a:latin typeface="Arial" panose="020B0604020202020204" pitchFamily="34" charset="0"/>
                <a:cs typeface="Arial" panose="020B0604020202020204" pitchFamily="34" charset="0"/>
              </a:rPr>
              <a:t> </a:t>
            </a:r>
            <a:r>
              <a:rPr lang="es-ES" sz="1600" dirty="0" err="1">
                <a:solidFill>
                  <a:srgbClr val="8A1B04"/>
                </a:solidFill>
                <a:latin typeface="Arial" panose="020B0604020202020204" pitchFamily="34" charset="0"/>
                <a:cs typeface="Arial" panose="020B0604020202020204" pitchFamily="34" charset="0"/>
              </a:rPr>
              <a:t>Weekly</a:t>
            </a:r>
            <a:r>
              <a:rPr lang="es-ES" sz="1600" dirty="0">
                <a:solidFill>
                  <a:srgbClr val="8A1B04"/>
                </a:solidFill>
                <a:latin typeface="Arial" panose="020B0604020202020204" pitchFamily="34" charset="0"/>
                <a:cs typeface="Arial" panose="020B0604020202020204" pitchFamily="34" charset="0"/>
              </a:rPr>
              <a:t>.</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262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591277139"/>
              </p:ext>
            </p:extLst>
          </p:nvPr>
        </p:nvGraphicFramePr>
        <p:xfrm>
          <a:off x="600765" y="1296135"/>
          <a:ext cx="11246678" cy="4760034"/>
        </p:xfrm>
        <a:graphic>
          <a:graphicData uri="http://schemas.openxmlformats.org/drawingml/2006/table">
            <a:tbl>
              <a:tblPr firstRow="1" bandRow="1">
                <a:tableStyleId>{00A15C55-8517-42AA-B614-E9B94910E393}</a:tableStyleId>
              </a:tblPr>
              <a:tblGrid>
                <a:gridCol w="4865757">
                  <a:extLst>
                    <a:ext uri="{9D8B030D-6E8A-4147-A177-3AD203B41FA5}">
                      <a16:colId xmlns:a16="http://schemas.microsoft.com/office/drawing/2014/main" val="3867883137"/>
                    </a:ext>
                  </a:extLst>
                </a:gridCol>
                <a:gridCol w="6380921">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11.4 Increase Connectivity and Mobility</a:t>
                      </a:r>
                      <a:r>
                        <a:rPr lang="en-US" sz="1400" dirty="0">
                          <a:solidFill>
                            <a:srgbClr val="1D345D"/>
                          </a:solidFill>
                        </a:rPr>
                        <a:t>. Expand connectivity and mobility infrastructure in the city to ensure equitable access to centrally located public facilities.</a:t>
                      </a:r>
                    </a:p>
                  </a:txBody>
                  <a:tcPr/>
                </a:tc>
                <a:tc>
                  <a:txBody>
                    <a:bodyPr/>
                    <a:lstStyle/>
                    <a:p>
                      <a:pPr marL="285750" indent="-285750">
                        <a:buFont typeface="Arial" panose="020B0604020202020204" pitchFamily="34" charset="0"/>
                        <a:buChar char="•"/>
                      </a:pPr>
                      <a:r>
                        <a:rPr lang="en-US" sz="1400" dirty="0">
                          <a:solidFill>
                            <a:srgbClr val="1D345D"/>
                          </a:solidFill>
                        </a:rPr>
                        <a:t>Collaborate with the LA Metro and Foothill Transit to determine the level of connectivity and identify gaps in service between the various residential areas in Irwindale and the public facilities that are located in the southeastern portion of the city, where the majority of community amenities are located.</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16.9 Technology. </a:t>
                      </a:r>
                      <a:r>
                        <a:rPr lang="en-US" sz="1400" dirty="0">
                          <a:solidFill>
                            <a:srgbClr val="1D345D"/>
                          </a:solidFill>
                        </a:rPr>
                        <a:t>Support the use of communication technologies to transmit information to other agencies and the public during emergencies</a:t>
                      </a:r>
                    </a:p>
                  </a:txBody>
                  <a:tcPr/>
                </a:tc>
                <a:tc>
                  <a:txBody>
                    <a:bodyPr/>
                    <a:lstStyle/>
                    <a:p>
                      <a:pPr marL="285750" indent="-285750">
                        <a:buFont typeface="Arial" panose="020B0604020202020204" pitchFamily="34" charset="0"/>
                        <a:buChar char="•"/>
                      </a:pPr>
                      <a:r>
                        <a:rPr lang="en-US" sz="1400" dirty="0">
                          <a:solidFill>
                            <a:srgbClr val="1D345D"/>
                          </a:solidFill>
                        </a:rPr>
                        <a:t> </a:t>
                      </a:r>
                      <a:r>
                        <a:rPr lang="en-US" sz="1400" dirty="0" err="1">
                          <a:solidFill>
                            <a:srgbClr val="1D345D"/>
                          </a:solidFill>
                        </a:rPr>
                        <a:t>CivicReady</a:t>
                      </a:r>
                      <a:r>
                        <a:rPr lang="en-US" sz="1400" dirty="0">
                          <a:solidFill>
                            <a:srgbClr val="1D345D"/>
                          </a:solidFill>
                        </a:rPr>
                        <a:t> emergency alert system.</a:t>
                      </a:r>
                    </a:p>
                    <a:p>
                      <a:pPr marL="285750" indent="-285750">
                        <a:buFont typeface="Arial" panose="020B0604020202020204" pitchFamily="34" charset="0"/>
                        <a:buChar char="•"/>
                      </a:pPr>
                      <a:r>
                        <a:rPr lang="en-US" sz="1400" dirty="0">
                          <a:solidFill>
                            <a:srgbClr val="1D345D"/>
                          </a:solidFill>
                        </a:rPr>
                        <a:t>Social media operated by the Los Angeles County Fire Department, Irwindale Police  Department, and other public safety agencies and municipalities.</a:t>
                      </a:r>
                    </a:p>
                    <a:p>
                      <a:pPr marL="285750" indent="-285750">
                        <a:buFont typeface="Arial" panose="020B0604020202020204" pitchFamily="34" charset="0"/>
                        <a:buChar char="•"/>
                      </a:pPr>
                      <a:r>
                        <a:rPr lang="en-US" sz="1400" dirty="0">
                          <a:solidFill>
                            <a:srgbClr val="1D345D"/>
                          </a:solidFill>
                        </a:rPr>
                        <a:t>Other systems to provide outreach to residents without telephone or Internet service.</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11.4 </a:t>
                      </a:r>
                      <a:r>
                        <a:rPr lang="es-ES" sz="1400" b="1" dirty="0">
                          <a:solidFill>
                            <a:srgbClr val="8A1B04"/>
                          </a:solidFill>
                        </a:rPr>
                        <a:t>Incrementar la Conectividad y Movilidad.</a:t>
                      </a:r>
                      <a:r>
                        <a:rPr lang="es-ES" sz="1400" b="0" dirty="0">
                          <a:solidFill>
                            <a:srgbClr val="8A1B04"/>
                          </a:solidFill>
                        </a:rPr>
                        <a:t> Ampliar la infraestructura de conectividad y movilidad en la ciudad para garantizar un acceso equitativo a las instalaciones públicas ubicadas en el centro.</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Colaborar con LA Metro y </a:t>
                      </a:r>
                      <a:r>
                        <a:rPr lang="es-ES" sz="1400" dirty="0" err="1">
                          <a:solidFill>
                            <a:srgbClr val="8A1B04"/>
                          </a:solidFill>
                        </a:rPr>
                        <a:t>Foothill</a:t>
                      </a:r>
                      <a:r>
                        <a:rPr lang="es-ES" sz="1400" dirty="0">
                          <a:solidFill>
                            <a:srgbClr val="8A1B04"/>
                          </a:solidFill>
                        </a:rPr>
                        <a:t> </a:t>
                      </a:r>
                      <a:r>
                        <a:rPr lang="es-ES" sz="1400" dirty="0" err="1">
                          <a:solidFill>
                            <a:srgbClr val="8A1B04"/>
                          </a:solidFill>
                        </a:rPr>
                        <a:t>Transit</a:t>
                      </a:r>
                      <a:r>
                        <a:rPr lang="es-ES" sz="1400" dirty="0">
                          <a:solidFill>
                            <a:srgbClr val="8A1B04"/>
                          </a:solidFill>
                        </a:rPr>
                        <a:t> para determinar el nivel de conectividad e identificar brechas en el servicio entre las diversas áreas residenciales de </a:t>
                      </a:r>
                      <a:r>
                        <a:rPr lang="es-ES" sz="1400" dirty="0" err="1">
                          <a:solidFill>
                            <a:srgbClr val="8A1B04"/>
                          </a:solidFill>
                        </a:rPr>
                        <a:t>Irwindale</a:t>
                      </a:r>
                      <a:r>
                        <a:rPr lang="es-ES" sz="1400" dirty="0">
                          <a:solidFill>
                            <a:srgbClr val="8A1B04"/>
                          </a:solidFill>
                        </a:rPr>
                        <a:t> y las instalaciones públicas ubicadas en la parte sureste de la ciudad, donde se encuentran la mayoría de las comodidades comunitarias.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16.9 </a:t>
                      </a:r>
                      <a:r>
                        <a:rPr lang="es-ES" sz="1400" b="1" dirty="0">
                          <a:solidFill>
                            <a:srgbClr val="8A1B04"/>
                          </a:solidFill>
                        </a:rPr>
                        <a:t>Tecnología. </a:t>
                      </a:r>
                      <a:r>
                        <a:rPr lang="es-ES" sz="1400" b="0" dirty="0">
                          <a:solidFill>
                            <a:srgbClr val="8A1B04"/>
                          </a:solidFill>
                        </a:rPr>
                        <a:t>Apoyar el uso de tecnologías de comunicación para transmitir información a otras agencias y al público durante emergencias.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Sistema de alerta de emergencia </a:t>
                      </a:r>
                      <a:r>
                        <a:rPr lang="es-ES" sz="1400" dirty="0" err="1">
                          <a:solidFill>
                            <a:srgbClr val="8A1B04"/>
                          </a:solidFill>
                        </a:rPr>
                        <a:t>CivicReady</a:t>
                      </a:r>
                      <a:r>
                        <a:rPr lang="es-ES" sz="1400" dirty="0">
                          <a:solidFill>
                            <a:srgbClr val="8A1B04"/>
                          </a:solidFill>
                        </a:rPr>
                        <a:t>.</a:t>
                      </a:r>
                    </a:p>
                    <a:p>
                      <a:pPr marL="285750" indent="-285750">
                        <a:buFont typeface="Arial" panose="020B0604020202020204" pitchFamily="34" charset="0"/>
                        <a:buChar char="•"/>
                      </a:pPr>
                      <a:r>
                        <a:rPr lang="es-ES" sz="1400" dirty="0">
                          <a:solidFill>
                            <a:srgbClr val="8A1B04"/>
                          </a:solidFill>
                        </a:rPr>
                        <a:t>Redes sociales operadas por el Departamento de Bomberos del Condado de Los Ángeles, el Departamento de Policía de </a:t>
                      </a:r>
                      <a:r>
                        <a:rPr lang="es-ES" sz="1400" dirty="0" err="1">
                          <a:solidFill>
                            <a:srgbClr val="8A1B04"/>
                          </a:solidFill>
                        </a:rPr>
                        <a:t>Irwindale</a:t>
                      </a:r>
                      <a:r>
                        <a:rPr lang="es-ES" sz="1400" dirty="0">
                          <a:solidFill>
                            <a:srgbClr val="8A1B04"/>
                          </a:solidFill>
                        </a:rPr>
                        <a:t> y otras agencias de seguridad pública y municipios.</a:t>
                      </a:r>
                    </a:p>
                    <a:p>
                      <a:pPr marL="285750" indent="-285750">
                        <a:buFont typeface="Arial" panose="020B0604020202020204" pitchFamily="34" charset="0"/>
                        <a:buChar char="•"/>
                      </a:pPr>
                      <a:r>
                        <a:rPr lang="es-ES" sz="1400" dirty="0">
                          <a:solidFill>
                            <a:srgbClr val="8A1B04"/>
                          </a:solidFill>
                        </a:rPr>
                        <a:t>Otros sistemas para llegar a los residentes sin servicio de teléfono o Internet.</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56B99B58-E576-DA2F-5FA2-DDC36C01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595"/>
            <a:ext cx="724579" cy="724579"/>
          </a:xfrm>
          <a:prstGeom prst="rect">
            <a:avLst/>
          </a:prstGeom>
        </p:spPr>
      </p:pic>
    </p:spTree>
    <p:extLst>
      <p:ext uri="{BB962C8B-B14F-4D97-AF65-F5344CB8AC3E}">
        <p14:creationId xmlns:p14="http://schemas.microsoft.com/office/powerpoint/2010/main" val="263423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303981328"/>
              </p:ext>
            </p:extLst>
          </p:nvPr>
        </p:nvGraphicFramePr>
        <p:xfrm>
          <a:off x="600765" y="1296135"/>
          <a:ext cx="11246678" cy="4546674"/>
        </p:xfrm>
        <a:graphic>
          <a:graphicData uri="http://schemas.openxmlformats.org/drawingml/2006/table">
            <a:tbl>
              <a:tblPr firstRow="1" bandRow="1">
                <a:tableStyleId>{00A15C55-8517-42AA-B614-E9B94910E393}</a:tableStyleId>
              </a:tblPr>
              <a:tblGrid>
                <a:gridCol w="4865757">
                  <a:extLst>
                    <a:ext uri="{9D8B030D-6E8A-4147-A177-3AD203B41FA5}">
                      <a16:colId xmlns:a16="http://schemas.microsoft.com/office/drawing/2014/main" val="3867883137"/>
                    </a:ext>
                  </a:extLst>
                </a:gridCol>
                <a:gridCol w="6380921">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16.10 Emergency Evacuation</a:t>
                      </a:r>
                      <a:r>
                        <a:rPr lang="en-US" sz="1400" dirty="0">
                          <a:solidFill>
                            <a:srgbClr val="1D345D"/>
                          </a:solidFill>
                        </a:rPr>
                        <a:t>. Ensure the transportation system provides adequate capacity for safe, efficient, and quick evacuations in the event of an emergency or natural disaster. </a:t>
                      </a:r>
                    </a:p>
                  </a:txBody>
                  <a:tcPr/>
                </a:tc>
                <a:tc>
                  <a:txBody>
                    <a:bodyPr/>
                    <a:lstStyle/>
                    <a:p>
                      <a:pPr marL="285750" indent="-285750">
                        <a:buFont typeface="Arial" panose="020B0604020202020204" pitchFamily="34" charset="0"/>
                        <a:buChar char="•"/>
                      </a:pPr>
                      <a:r>
                        <a:rPr lang="en-US" sz="1400" dirty="0">
                          <a:solidFill>
                            <a:srgbClr val="1D345D"/>
                          </a:solidFill>
                        </a:rPr>
                        <a:t>Provide evacuation information to residents, businesses, and visitors, particularly at-risk populations, to help improve emergency preparedness. Evacuation materials should identify shelter locations, evacuation routes, defensible space and procedures for storing value items or taking such items with them. </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13.3 Ensure Accessible and Inclusive Public Meetings</a:t>
                      </a:r>
                      <a:r>
                        <a:rPr lang="en-US" sz="1400" dirty="0">
                          <a:solidFill>
                            <a:srgbClr val="1D345D"/>
                          </a:solidFill>
                        </a:rPr>
                        <a:t>. Ensure that all City-led public meetings are accessible and inclusive to enable and encourage all community members to participate.</a:t>
                      </a:r>
                    </a:p>
                  </a:txBody>
                  <a:tcPr/>
                </a:tc>
                <a:tc>
                  <a:txBody>
                    <a:bodyPr/>
                    <a:lstStyle/>
                    <a:p>
                      <a:pPr marL="285750" indent="-285750">
                        <a:buFont typeface="Arial" panose="020B0604020202020204" pitchFamily="34" charset="0"/>
                        <a:buChar char="•"/>
                      </a:pPr>
                      <a:r>
                        <a:rPr lang="en-US" sz="1400" dirty="0">
                          <a:solidFill>
                            <a:srgbClr val="1D345D"/>
                          </a:solidFill>
                        </a:rPr>
                        <a:t>With community input, establish a public meeting accessibility standard that applies to all City-led public meetings in compliance with the Brown Act.</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16.10 </a:t>
                      </a:r>
                      <a:r>
                        <a:rPr lang="es-ES" sz="1400" b="1" dirty="0">
                          <a:solidFill>
                            <a:srgbClr val="8A1B04"/>
                          </a:solidFill>
                        </a:rPr>
                        <a:t>Evacuación de Emergencia. </a:t>
                      </a:r>
                      <a:r>
                        <a:rPr lang="es-ES" sz="1400" b="0" dirty="0">
                          <a:solidFill>
                            <a:srgbClr val="8A1B04"/>
                          </a:solidFill>
                        </a:rPr>
                        <a:t>Asegurar que el sistema de transporte tenga la capacidad adecuada para evacuaciones seguras, eficientes y rápidas en caso de una emergencia o desastre natural.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Proporcionar información de evacuación a residentes, empresas y visitantes, especialmente a las poblaciones en riesgo, para mejorar la preparación para emergencias. Los materiales de evacuación deben identificar ubicaciones de refugio, rutas de evacuación, espacio </a:t>
                      </a:r>
                      <a:r>
                        <a:rPr lang="es-ES" sz="1400" dirty="0" err="1">
                          <a:solidFill>
                            <a:srgbClr val="8A1B04"/>
                          </a:solidFill>
                        </a:rPr>
                        <a:t>defensible</a:t>
                      </a:r>
                      <a:r>
                        <a:rPr lang="es-ES" sz="1400" dirty="0">
                          <a:solidFill>
                            <a:srgbClr val="8A1B04"/>
                          </a:solidFill>
                        </a:rPr>
                        <a:t> y procedimientos para almacenar objetos de valor o llevar dichos objetos consigo.</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13.3 </a:t>
                      </a:r>
                      <a:r>
                        <a:rPr lang="es-ES" sz="1400" b="1" dirty="0">
                          <a:solidFill>
                            <a:srgbClr val="8A1B04"/>
                          </a:solidFill>
                        </a:rPr>
                        <a:t>Asegurar Reuniones Públicas Accesibles e Inclusivas. </a:t>
                      </a:r>
                      <a:r>
                        <a:rPr lang="es-ES" sz="1400" b="0" dirty="0">
                          <a:solidFill>
                            <a:srgbClr val="8A1B04"/>
                          </a:solidFill>
                        </a:rPr>
                        <a:t>Asegurar que todas las reuniones públicas dirigidas por la Ciudad sean accesibles e inclusivas para permitir y fomentar la participación de todos los miembros de la comunidad.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Con la aportación de la comunidad, establecer un estándar de accesibilidad para reuniones públicas dirigidas por la Ciudad que cumpla con la Ley Brown.</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56B99B58-E576-DA2F-5FA2-DDC36C01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595"/>
            <a:ext cx="724579" cy="724579"/>
          </a:xfrm>
          <a:prstGeom prst="rect">
            <a:avLst/>
          </a:prstGeom>
        </p:spPr>
      </p:pic>
    </p:spTree>
    <p:extLst>
      <p:ext uri="{BB962C8B-B14F-4D97-AF65-F5344CB8AC3E}">
        <p14:creationId xmlns:p14="http://schemas.microsoft.com/office/powerpoint/2010/main" val="624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088745"/>
            <a:ext cx="7119443" cy="3016210"/>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Ecological Disasters + Hazards Adaptation</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Adaptación a Desastres Ecológicos y Peligros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50830" y="4551733"/>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0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063F-3626-7189-53FE-1061D47ADFF3}"/>
              </a:ext>
            </a:extLst>
          </p:cNvPr>
          <p:cNvSpPr>
            <a:spLocks noGrp="1"/>
          </p:cNvSpPr>
          <p:nvPr>
            <p:ph type="title"/>
          </p:nvPr>
        </p:nvSpPr>
        <p:spPr>
          <a:xfrm>
            <a:off x="273526" y="1071016"/>
            <a:ext cx="11644595" cy="997913"/>
          </a:xfrm>
        </p:spPr>
        <p:txBody>
          <a:bodyPr/>
          <a:lstStyle/>
          <a:p>
            <a:pPr algn="ctr"/>
            <a:r>
              <a:rPr lang="en-US" dirty="0"/>
              <a:t>Agenda / </a:t>
            </a:r>
            <a:r>
              <a:rPr lang="en-US" dirty="0">
                <a:solidFill>
                  <a:srgbClr val="8A1B04"/>
                </a:solidFill>
              </a:rPr>
              <a:t>Agenda</a:t>
            </a:r>
          </a:p>
        </p:txBody>
      </p:sp>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273527" y="2218414"/>
            <a:ext cx="5685976" cy="4196162"/>
          </a:xfrm>
        </p:spPr>
        <p:txBody>
          <a:bodyPr>
            <a:noAutofit/>
          </a:bodyPr>
          <a:lstStyle/>
          <a:p>
            <a:pPr marL="457200" indent="-457200">
              <a:buFont typeface="+mj-lt"/>
              <a:buAutoNum type="arabicPeriod"/>
            </a:pPr>
            <a:r>
              <a:rPr lang="en-US" sz="2400" dirty="0"/>
              <a:t>Welcome and Introductions</a:t>
            </a:r>
            <a:endParaRPr lang="en-US" sz="2400" dirty="0">
              <a:solidFill>
                <a:srgbClr val="1D345D"/>
              </a:solidFill>
            </a:endParaRPr>
          </a:p>
          <a:p>
            <a:pPr marL="457200" indent="-457200">
              <a:buFont typeface="+mj-lt"/>
              <a:buAutoNum type="arabicPeriod"/>
            </a:pPr>
            <a:r>
              <a:rPr lang="en-US" sz="2400" dirty="0"/>
              <a:t>Summary of Workshop #2</a:t>
            </a:r>
          </a:p>
          <a:p>
            <a:pPr marL="457200" indent="-457200">
              <a:buFont typeface="+mj-lt"/>
              <a:buAutoNum type="arabicPeriod"/>
            </a:pPr>
            <a:r>
              <a:rPr lang="en-US" sz="2400" dirty="0"/>
              <a:t>General Plan Process</a:t>
            </a:r>
          </a:p>
          <a:p>
            <a:pPr marL="457200" indent="-457200">
              <a:buFont typeface="+mj-lt"/>
              <a:buAutoNum type="arabicPeriod"/>
            </a:pPr>
            <a:r>
              <a:rPr lang="en-US" sz="2400" dirty="0"/>
              <a:t>Review of Safety + EJ Elements</a:t>
            </a:r>
          </a:p>
          <a:p>
            <a:pPr marL="457200" indent="-457200">
              <a:buFont typeface="+mj-lt"/>
              <a:buAutoNum type="arabicPeriod"/>
            </a:pPr>
            <a:r>
              <a:rPr lang="en-US" sz="2400" dirty="0"/>
              <a:t>Policy and Actions </a:t>
            </a:r>
            <a:endParaRPr lang="en-US" sz="2400" dirty="0">
              <a:solidFill>
                <a:srgbClr val="1D345D"/>
              </a:solidFill>
            </a:endParaRPr>
          </a:p>
          <a:p>
            <a:pPr marL="457200" indent="-457200">
              <a:buFont typeface="+mj-lt"/>
              <a:buAutoNum type="arabicPeriod"/>
            </a:pPr>
            <a:r>
              <a:rPr lang="en-US" sz="2400" dirty="0"/>
              <a:t>Group Discussions and Sharing</a:t>
            </a:r>
            <a:endParaRPr lang="en-US" sz="2400" dirty="0">
              <a:solidFill>
                <a:srgbClr val="1D345D"/>
              </a:solidFill>
            </a:endParaRP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099179" y="1072338"/>
            <a:ext cx="558393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endParaRPr lang="en-US" dirty="0">
              <a:solidFill>
                <a:srgbClr val="8A1B04"/>
              </a:solidFill>
            </a:endParaRPr>
          </a:p>
        </p:txBody>
      </p:sp>
      <p:sp>
        <p:nvSpPr>
          <p:cNvPr id="5" name="Content Placeholder 2">
            <a:extLst>
              <a:ext uri="{FF2B5EF4-FFF2-40B4-BE49-F238E27FC236}">
                <a16:creationId xmlns:a16="http://schemas.microsoft.com/office/drawing/2014/main" id="{90D2B597-C8E0-DC42-2CD9-77F4D3AE9970}"/>
              </a:ext>
            </a:extLst>
          </p:cNvPr>
          <p:cNvSpPr txBox="1">
            <a:spLocks/>
          </p:cNvSpPr>
          <p:nvPr/>
        </p:nvSpPr>
        <p:spPr>
          <a:xfrm>
            <a:off x="6099179" y="2219736"/>
            <a:ext cx="558393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rgbClr val="8A1B04"/>
                </a:solidFill>
              </a:rPr>
              <a:t>Introducción y Bienvenida </a:t>
            </a:r>
          </a:p>
          <a:p>
            <a:pPr marL="457200" indent="-457200">
              <a:buFont typeface="+mj-lt"/>
              <a:buAutoNum type="arabicPeriod"/>
            </a:pPr>
            <a:r>
              <a:rPr lang="es-ES" sz="2400" dirty="0">
                <a:solidFill>
                  <a:srgbClr val="8A1B04"/>
                </a:solidFill>
              </a:rPr>
              <a:t>Resumen de la Reunión #2</a:t>
            </a:r>
            <a:r>
              <a:rPr lang="en-US" sz="2400" dirty="0">
                <a:solidFill>
                  <a:srgbClr val="8A1B04"/>
                </a:solidFill>
              </a:rPr>
              <a:t> </a:t>
            </a:r>
          </a:p>
          <a:p>
            <a:pPr marL="457200" indent="-457200">
              <a:buFont typeface="+mj-lt"/>
              <a:buAutoNum type="arabicPeriod"/>
            </a:pPr>
            <a:r>
              <a:rPr lang="es-ES" sz="2400" dirty="0">
                <a:solidFill>
                  <a:srgbClr val="8A1B04"/>
                </a:solidFill>
              </a:rPr>
              <a:t>Proceso del General Plan</a:t>
            </a:r>
          </a:p>
          <a:p>
            <a:pPr marL="457200" indent="-457200">
              <a:buFont typeface="+mj-lt"/>
              <a:buAutoNum type="arabicPeriod"/>
            </a:pPr>
            <a:r>
              <a:rPr lang="es-ES" sz="2400" dirty="0">
                <a:solidFill>
                  <a:srgbClr val="8A1B04"/>
                </a:solidFill>
              </a:rPr>
              <a:t>Revisión de los Elementos de Seguridad y Justicia Ambiental</a:t>
            </a:r>
          </a:p>
          <a:p>
            <a:pPr marL="457200" indent="-457200">
              <a:buFont typeface="+mj-lt"/>
              <a:buAutoNum type="arabicPeriod"/>
            </a:pPr>
            <a:r>
              <a:rPr lang="es-ES" sz="2400" dirty="0">
                <a:solidFill>
                  <a:srgbClr val="8A1B04"/>
                </a:solidFill>
              </a:rPr>
              <a:t>Políticas y Acciones</a:t>
            </a:r>
          </a:p>
          <a:p>
            <a:pPr marL="457200" indent="-457200">
              <a:buFont typeface="+mj-lt"/>
              <a:buAutoNum type="arabicPeriod"/>
            </a:pPr>
            <a:r>
              <a:rPr lang="es-ES" sz="2400" dirty="0">
                <a:solidFill>
                  <a:srgbClr val="8A1B04"/>
                </a:solidFill>
              </a:rPr>
              <a:t>Discusiones en Grupo y Compartir</a:t>
            </a:r>
          </a:p>
        </p:txBody>
      </p:sp>
    </p:spTree>
    <p:extLst>
      <p:ext uri="{BB962C8B-B14F-4D97-AF65-F5344CB8AC3E}">
        <p14:creationId xmlns:p14="http://schemas.microsoft.com/office/powerpoint/2010/main" val="6208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24289" y="1730057"/>
            <a:ext cx="4892537" cy="3416320"/>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the number of trees.</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Plant trees that provide canopy, coverage, and shade.</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maintenance efforts, especially keeping drains clean during periods of high winds.</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Extend the operating hours of the Recreation Center and Senior Center during the summer.</a:t>
            </a:r>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775176" y="1640605"/>
            <a:ext cx="4154556" cy="3693319"/>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Aumentar el número de árboles.</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Plantar árboles que proporcionen dosel, cobertura y sombra.</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Mejorar los esfuerzos de mantenimiento, especialmente para mantener limpios los desagües durante períodos de viento fuerte.</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Extender el horario de operación del Centro Recreativo y del Centro para Personas Mayores durante el verano.</a:t>
            </a:r>
            <a:endParaRPr lang="en-US" dirty="0"/>
          </a:p>
        </p:txBody>
      </p:sp>
    </p:spTree>
    <p:extLst>
      <p:ext uri="{BB962C8B-B14F-4D97-AF65-F5344CB8AC3E}">
        <p14:creationId xmlns:p14="http://schemas.microsoft.com/office/powerpoint/2010/main" val="168204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669614047"/>
              </p:ext>
            </p:extLst>
          </p:nvPr>
        </p:nvGraphicFramePr>
        <p:xfrm>
          <a:off x="354495" y="1158104"/>
          <a:ext cx="11668539" cy="5400114"/>
        </p:xfrm>
        <a:graphic>
          <a:graphicData uri="http://schemas.openxmlformats.org/drawingml/2006/table">
            <a:tbl>
              <a:tblPr firstRow="1" bandRow="1">
                <a:tableStyleId>{00A15C55-8517-42AA-B614-E9B94910E393}</a:tableStyleId>
              </a:tblPr>
              <a:tblGrid>
                <a:gridCol w="5585463">
                  <a:extLst>
                    <a:ext uri="{9D8B030D-6E8A-4147-A177-3AD203B41FA5}">
                      <a16:colId xmlns:a16="http://schemas.microsoft.com/office/drawing/2014/main" val="3867883137"/>
                    </a:ext>
                  </a:extLst>
                </a:gridCol>
                <a:gridCol w="6083076">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7.1 Urban Greening Amenities</a:t>
                      </a:r>
                      <a:r>
                        <a:rPr lang="en-US" sz="1400" dirty="0">
                          <a:solidFill>
                            <a:srgbClr val="1D345D"/>
                          </a:solidFill>
                        </a:rPr>
                        <a:t>. Increase parks, open space amenities, and tree canopy in residential and commercial areas and near schools, community centers, and other social gathering areas.</a:t>
                      </a:r>
                    </a:p>
                  </a:txBody>
                  <a:tcPr/>
                </a:tc>
                <a:tc>
                  <a:txBody>
                    <a:bodyPr/>
                    <a:lstStyle/>
                    <a:p>
                      <a:pPr marL="285750" indent="-285750">
                        <a:buFont typeface="Arial" panose="020B0604020202020204" pitchFamily="34" charset="0"/>
                        <a:buChar char="•"/>
                      </a:pPr>
                      <a:r>
                        <a:rPr lang="en-US" sz="1400" dirty="0">
                          <a:solidFill>
                            <a:srgbClr val="1D345D"/>
                          </a:solidFill>
                        </a:rPr>
                        <a:t>Maintain a list of drought-tolerant and heat resistant trees that are suitable for planting for Southern California’s weather and soil conditions.</a:t>
                      </a:r>
                    </a:p>
                    <a:p>
                      <a:pPr marL="285750" indent="-285750">
                        <a:buFont typeface="Arial" panose="020B0604020202020204" pitchFamily="34" charset="0"/>
                        <a:buChar char="•"/>
                      </a:pPr>
                      <a:r>
                        <a:rPr lang="en-US" sz="1400" dirty="0">
                          <a:solidFill>
                            <a:srgbClr val="1D345D"/>
                          </a:solidFill>
                        </a:rPr>
                        <a:t>Identify park needs in the community, assessing residential neighborhoods that are farther than a half-mile or 10-minute walk from a park or open space area. </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6.1 Extreme Weather Safety</a:t>
                      </a:r>
                      <a:r>
                        <a:rPr lang="en-US" sz="1400" dirty="0">
                          <a:solidFill>
                            <a:srgbClr val="1D345D"/>
                          </a:solidFill>
                        </a:rPr>
                        <a:t>. Reduce the impacts of extreme weather on people and places through safe buildings, public shelters, cooling centers, sustainable materials, tree canopy, and other measures that promote safety and mitigate hazards.</a:t>
                      </a:r>
                    </a:p>
                  </a:txBody>
                  <a:tcPr/>
                </a:tc>
                <a:tc>
                  <a:txBody>
                    <a:bodyPr/>
                    <a:lstStyle/>
                    <a:p>
                      <a:pPr marL="285750" indent="-285750">
                        <a:buFont typeface="Arial" panose="020B0604020202020204" pitchFamily="34" charset="0"/>
                        <a:buChar char="•"/>
                      </a:pPr>
                      <a:r>
                        <a:rPr lang="en-US" sz="1400" dirty="0">
                          <a:solidFill>
                            <a:srgbClr val="1D345D"/>
                          </a:solidFill>
                        </a:rPr>
                        <a:t>Seek funding opportunities for climate adaptation to reduce the urban heat island effect with natural solutions and green infrastructure, such as increasing urban tree plantings, greenways, landscaping, cool roofs, cool pavements, green walls, and other elements that help increase cooling in the community and reduce hazards to people from heat impacts.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7.1 </a:t>
                      </a:r>
                      <a:r>
                        <a:rPr lang="es-ES" sz="1400" b="1" dirty="0">
                          <a:solidFill>
                            <a:srgbClr val="8A1B04"/>
                          </a:solidFill>
                        </a:rPr>
                        <a:t>Amenidades de Verde Urbano. </a:t>
                      </a:r>
                      <a:r>
                        <a:rPr lang="es-ES" sz="1400" b="0" dirty="0">
                          <a:solidFill>
                            <a:srgbClr val="8A1B04"/>
                          </a:solidFill>
                        </a:rPr>
                        <a:t>Aumentar parques, amenidades de espacios abiertos y el dosel arbóreo en áreas residenciales y comerciales, y cerca de escuelas, centros comunitarios y otras áreas de reunión social.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Mantener una lista de árboles tolerantes a la sequía y resistentes al calor que sean adecuados para plantar en las condiciones climáticas y de suelo del sur de California.</a:t>
                      </a:r>
                    </a:p>
                    <a:p>
                      <a:pPr marL="285750" indent="-285750">
                        <a:buFont typeface="Arial" panose="020B0604020202020204" pitchFamily="34" charset="0"/>
                        <a:buChar char="•"/>
                      </a:pPr>
                      <a:r>
                        <a:rPr lang="es-ES" sz="1400" dirty="0">
                          <a:solidFill>
                            <a:srgbClr val="8A1B04"/>
                          </a:solidFill>
                        </a:rPr>
                        <a:t>Identificar las necesidades de parques en la comunidad, evaluando los vecindarios residenciales que están a más de media milla o a 10 minutos a pie de un parque o área de espacio abierto.</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6.1 </a:t>
                      </a:r>
                      <a:r>
                        <a:rPr lang="es-ES" sz="1400" b="1" dirty="0">
                          <a:solidFill>
                            <a:srgbClr val="8A1B04"/>
                          </a:solidFill>
                        </a:rPr>
                        <a:t>Seguridad en Condiciones Climáticas Extremas.</a:t>
                      </a:r>
                      <a:r>
                        <a:rPr lang="es-ES" sz="1400" b="0" dirty="0">
                          <a:solidFill>
                            <a:srgbClr val="8A1B04"/>
                          </a:solidFill>
                        </a:rPr>
                        <a:t> Reducir los impactos de las condiciones climáticas extremas en personas y lugares a través de edificios seguros, refugios públicos, centros de enfriamiento, materiales sostenibles, dosel arbóreo y otras medidas que promuevan la seguridad y mitiguen los riesgos.</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Buscar oportunidades de financiamiento para la adaptación al clima con soluciones naturales e infraestructura verde, como aumentar la plantación de árboles urbanos, vías verdes, paisajismo, techos frescos, pavimentos frescos, muros verdes y otros elementos que ayuden a enfriar la comunidad y reducir los riesgos para las personas debido a los impactos del calor.</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93963E92-C4CF-8DDB-9B01-178FBC9A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 y="835279"/>
            <a:ext cx="645651" cy="645651"/>
          </a:xfrm>
          <a:prstGeom prst="rect">
            <a:avLst/>
          </a:prstGeom>
        </p:spPr>
      </p:pic>
    </p:spTree>
    <p:extLst>
      <p:ext uri="{BB962C8B-B14F-4D97-AF65-F5344CB8AC3E}">
        <p14:creationId xmlns:p14="http://schemas.microsoft.com/office/powerpoint/2010/main" val="382738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368455902"/>
              </p:ext>
            </p:extLst>
          </p:nvPr>
        </p:nvGraphicFramePr>
        <p:xfrm>
          <a:off x="231913" y="1031166"/>
          <a:ext cx="11728174" cy="5613474"/>
        </p:xfrm>
        <a:graphic>
          <a:graphicData uri="http://schemas.openxmlformats.org/drawingml/2006/table">
            <a:tbl>
              <a:tblPr firstRow="1" bandRow="1">
                <a:tableStyleId>{00A15C55-8517-42AA-B614-E9B94910E393}</a:tableStyleId>
              </a:tblPr>
              <a:tblGrid>
                <a:gridCol w="5174974">
                  <a:extLst>
                    <a:ext uri="{9D8B030D-6E8A-4147-A177-3AD203B41FA5}">
                      <a16:colId xmlns:a16="http://schemas.microsoft.com/office/drawing/2014/main" val="3867883137"/>
                    </a:ext>
                  </a:extLst>
                </a:gridCol>
                <a:gridCol w="6553200">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6.2 Public Improvements</a:t>
                      </a:r>
                      <a:r>
                        <a:rPr lang="en-US" sz="1400" dirty="0">
                          <a:solidFill>
                            <a:srgbClr val="1D345D"/>
                          </a:solidFill>
                        </a:rPr>
                        <a:t>. Enhance existing community infrastructure and amenities, including bus shelters, shading trees, landscaping, public streets, and public facilities, to promote safety and relief from extreme weather hazards. Prioritize improvements to infrastructure that is older or in poor quality or has heat-absorbing materials</a:t>
                      </a:r>
                    </a:p>
                  </a:txBody>
                  <a:tcPr/>
                </a:tc>
                <a:tc>
                  <a:txBody>
                    <a:bodyPr/>
                    <a:lstStyle/>
                    <a:p>
                      <a:pPr marL="285750" indent="-285750">
                        <a:buFont typeface="Arial" panose="020B0604020202020204" pitchFamily="34" charset="0"/>
                        <a:buChar char="•"/>
                      </a:pPr>
                      <a:r>
                        <a:rPr lang="en-US" sz="1400" dirty="0">
                          <a:solidFill>
                            <a:srgbClr val="1D345D"/>
                          </a:solidFill>
                        </a:rPr>
                        <a:t>Install weatherproof shelters, such as awnings and sunshades, and increase tree canopy in the public right of way that protect residents and visitors from extreme weather, including heat, rainfall, and wind, and that help reduce the urban heat island effect.</a:t>
                      </a:r>
                    </a:p>
                    <a:p>
                      <a:pPr marL="285750" indent="-285750">
                        <a:buFont typeface="Arial" panose="020B0604020202020204" pitchFamily="34" charset="0"/>
                        <a:buChar char="•"/>
                      </a:pPr>
                      <a:r>
                        <a:rPr lang="en-US" sz="1400" dirty="0">
                          <a:solidFill>
                            <a:srgbClr val="1D345D"/>
                          </a:solidFill>
                        </a:rPr>
                        <a:t>Identify facilities where cool roofs, green roofs, and/or green facades can be installed to help reduce the urban heat island effect and daytime temperatures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8.4 Storm Drain Master Plan</a:t>
                      </a:r>
                      <a:r>
                        <a:rPr lang="en-US" sz="1400" dirty="0">
                          <a:solidFill>
                            <a:srgbClr val="1D345D"/>
                          </a:solidFill>
                        </a:rPr>
                        <a:t>. Prepare, evaluate, and implement the storm drain master plan study to look for and address deficiencies in the storm drain infrastructure.</a:t>
                      </a:r>
                    </a:p>
                  </a:txBody>
                  <a:tcPr/>
                </a:tc>
                <a:tc>
                  <a:txBody>
                    <a:bodyPr/>
                    <a:lstStyle/>
                    <a:p>
                      <a:r>
                        <a:rPr lang="en-US" sz="1400" dirty="0">
                          <a:solidFill>
                            <a:srgbClr val="1D345D"/>
                          </a:solidFill>
                        </a:rPr>
                        <a:t>N/A</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6.2 </a:t>
                      </a:r>
                      <a:r>
                        <a:rPr lang="es-ES" sz="1400" b="1" dirty="0">
                          <a:solidFill>
                            <a:srgbClr val="8A1B04"/>
                          </a:solidFill>
                        </a:rPr>
                        <a:t>Mejoras Públicas. </a:t>
                      </a:r>
                      <a:r>
                        <a:rPr lang="es-ES" sz="1400" b="0" dirty="0">
                          <a:solidFill>
                            <a:srgbClr val="8A1B04"/>
                          </a:solidFill>
                        </a:rPr>
                        <a:t>Mejorar la infraestructura y amenidades comunitarias existentes, incluyendo refugios para autobuses, árboles para sombra, paisajismo, calles públicas e instalaciones públicas, para promover la seguridad y el alivio de los riesgos de condiciones climáticas extremas.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Priorizar mejoras en infraestructura que sea antigua, de mala calidad o que tenga materiales que absorben el calor. Instalar refugios resistentes a las condiciones climáticas, como toldos y parasoles, y aumentar el dosel arbóreo en el derecho de vía público para proteger a los residentes y visitantes de condiciones climáticas extremas, incluyendo calor, lluvia y viento, y para ayudar a reducir el efecto isla de calor urbano.</a:t>
                      </a:r>
                    </a:p>
                    <a:p>
                      <a:pPr marL="285750" indent="-285750">
                        <a:buFont typeface="Arial" panose="020B0604020202020204" pitchFamily="34" charset="0"/>
                        <a:buChar char="•"/>
                      </a:pPr>
                      <a:r>
                        <a:rPr lang="es-ES" sz="1400" dirty="0">
                          <a:solidFill>
                            <a:srgbClr val="8A1B04"/>
                          </a:solidFill>
                        </a:rPr>
                        <a:t>Identificar instalaciones donde se puedan instalar techos frescos, techos verdes y/o fachadas verdes para ayudar a reducir el efecto isla de calor urbano y las temperaturas diurnas.</a:t>
                      </a:r>
                      <a:endParaRPr lang="en-US" sz="1400" dirty="0">
                        <a:solidFill>
                          <a:srgbClr val="8A1B04"/>
                        </a:solidFill>
                      </a:endParaRPr>
                    </a:p>
                  </a:txBody>
                  <a:tcPr/>
                </a:tc>
                <a:extLst>
                  <a:ext uri="{0D108BD9-81ED-4DB2-BD59-A6C34878D82A}">
                    <a16:rowId xmlns:a16="http://schemas.microsoft.com/office/drawing/2014/main" val="1763085382"/>
                  </a:ext>
                </a:extLst>
              </a:tr>
              <a:tr h="477668">
                <a:tc>
                  <a:txBody>
                    <a:bodyPr/>
                    <a:lstStyle/>
                    <a:p>
                      <a:r>
                        <a:rPr lang="en-US" sz="1400" b="1" dirty="0">
                          <a:solidFill>
                            <a:srgbClr val="8A1B04"/>
                          </a:solidFill>
                        </a:rPr>
                        <a:t>SAF 8.4 </a:t>
                      </a:r>
                      <a:r>
                        <a:rPr lang="es-ES" sz="1400" b="1" dirty="0">
                          <a:solidFill>
                            <a:srgbClr val="8A1B04"/>
                          </a:solidFill>
                        </a:rPr>
                        <a:t>Plan Maestro de Drenaje de Tormentas. </a:t>
                      </a:r>
                      <a:r>
                        <a:rPr lang="es-ES" sz="1400" b="0" dirty="0">
                          <a:solidFill>
                            <a:srgbClr val="8A1B04"/>
                          </a:solidFill>
                        </a:rPr>
                        <a:t>Preparar, evaluar e implementar el estudio del plan maestro de drenaje de tormentas para identificar y abordar deficiencias en la infraestructura de drenaje de tormentas.</a:t>
                      </a:r>
                      <a:endParaRPr lang="en-US" sz="1400" b="0" dirty="0">
                        <a:solidFill>
                          <a:srgbClr val="8A1B04"/>
                        </a:solidFill>
                      </a:endParaRPr>
                    </a:p>
                  </a:txBody>
                  <a:tcPr/>
                </a:tc>
                <a:tc>
                  <a:txBody>
                    <a:bodyPr/>
                    <a:lstStyle/>
                    <a:p>
                      <a:r>
                        <a:rPr lang="en-US" sz="1400" dirty="0">
                          <a:solidFill>
                            <a:srgbClr val="8A1B04"/>
                          </a:solidFill>
                        </a:rPr>
                        <a:t>N/A</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93963E92-C4CF-8DDB-9B01-178FBC9A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 y="835279"/>
            <a:ext cx="645651" cy="645651"/>
          </a:xfrm>
          <a:prstGeom prst="rect">
            <a:avLst/>
          </a:prstGeom>
        </p:spPr>
      </p:pic>
    </p:spTree>
    <p:extLst>
      <p:ext uri="{BB962C8B-B14F-4D97-AF65-F5344CB8AC3E}">
        <p14:creationId xmlns:p14="http://schemas.microsoft.com/office/powerpoint/2010/main" val="9780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2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306720" y="4472871"/>
            <a:ext cx="2874216" cy="2386397"/>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3947" y="4451296"/>
            <a:ext cx="3209442" cy="2407081"/>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9"/>
          <a:stretch/>
        </p:blipFill>
        <p:spPr>
          <a:xfrm>
            <a:off x="-15601" y="4396961"/>
            <a:ext cx="3137669"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049"/>
          <a:stretch/>
        </p:blipFill>
        <p:spPr>
          <a:xfrm>
            <a:off x="9177610" y="4478747"/>
            <a:ext cx="3021191"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B6552F1-97A9-AB7C-E630-E704F9C8CB4F}"/>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Reporting Back</a:t>
            </a:r>
            <a:br>
              <a:rPr lang="en-US" sz="3600" dirty="0">
                <a:solidFill>
                  <a:srgbClr val="8A1B04"/>
                </a:solidFill>
              </a:rPr>
            </a:br>
            <a:r>
              <a:rPr lang="es-ES" sz="3600" dirty="0">
                <a:solidFill>
                  <a:srgbClr val="8A1B04"/>
                </a:solidFill>
              </a:rPr>
              <a:t>Reportando de vuelta</a:t>
            </a:r>
            <a:endParaRPr lang="en-US" sz="3600" dirty="0">
              <a:solidFill>
                <a:srgbClr val="8A1B04"/>
              </a:solidFill>
            </a:endParaRPr>
          </a:p>
        </p:txBody>
      </p:sp>
    </p:spTree>
    <p:extLst>
      <p:ext uri="{BB962C8B-B14F-4D97-AF65-F5344CB8AC3E}">
        <p14:creationId xmlns:p14="http://schemas.microsoft.com/office/powerpoint/2010/main" val="3373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306720" y="4472871"/>
            <a:ext cx="2874216" cy="2386397"/>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3947" y="4451296"/>
            <a:ext cx="3209442" cy="2407081"/>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9"/>
          <a:stretch/>
        </p:blipFill>
        <p:spPr>
          <a:xfrm>
            <a:off x="-15601" y="4396961"/>
            <a:ext cx="3137669"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049"/>
          <a:stretch/>
        </p:blipFill>
        <p:spPr>
          <a:xfrm>
            <a:off x="9177610" y="4478747"/>
            <a:ext cx="3021191"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B6552F1-97A9-AB7C-E630-E704F9C8CB4F}"/>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Next Steps</a:t>
            </a:r>
            <a:br>
              <a:rPr lang="en-US" sz="3600" dirty="0">
                <a:solidFill>
                  <a:srgbClr val="8A1B04"/>
                </a:solidFill>
              </a:rPr>
            </a:br>
            <a:r>
              <a:rPr lang="es-ES" sz="3600" dirty="0">
                <a:solidFill>
                  <a:srgbClr val="8A1B04"/>
                </a:solidFill>
              </a:rPr>
              <a:t>Próximos Pasos</a:t>
            </a:r>
            <a:endParaRPr lang="en-US" sz="3600" dirty="0">
              <a:solidFill>
                <a:srgbClr val="8A1B04"/>
              </a:solidFill>
            </a:endParaRPr>
          </a:p>
        </p:txBody>
      </p:sp>
    </p:spTree>
    <p:extLst>
      <p:ext uri="{BB962C8B-B14F-4D97-AF65-F5344CB8AC3E}">
        <p14:creationId xmlns:p14="http://schemas.microsoft.com/office/powerpoint/2010/main" val="58544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24289" y="1730057"/>
            <a:ext cx="4892537" cy="2862322"/>
          </a:xfrm>
          <a:prstGeom prst="rect">
            <a:avLst/>
          </a:prstGeom>
          <a:noFill/>
        </p:spPr>
        <p:txBody>
          <a:bodyPr wrap="square">
            <a:spAutoFit/>
          </a:bodyPr>
          <a:lstStyle/>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Finalize Public Review Draft of EJ and Safety Elements for community review.</a:t>
            </a:r>
          </a:p>
          <a:p>
            <a:endPar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30-Day Public Review Period </a:t>
            </a:r>
          </a:p>
          <a:p>
            <a:pPr marL="285750" indent="-285750">
              <a:buFont typeface="Arial" panose="020B0604020202020204" pitchFamily="34" charset="0"/>
              <a:buChar char="•"/>
            </a:pPr>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Incorporate community comments</a:t>
            </a:r>
          </a:p>
          <a:p>
            <a:pPr marL="285750" indent="-285750">
              <a:buFont typeface="Arial" panose="020B0604020202020204" pitchFamily="34" charset="0"/>
              <a:buChar char="•"/>
            </a:pPr>
            <a:endPar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Present Final Draft to Planning Commission and City Council</a:t>
            </a: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3586EA1-23F8-DC0F-B985-4FA1CD905D03}"/>
              </a:ext>
            </a:extLst>
          </p:cNvPr>
          <p:cNvSpPr txBox="1"/>
          <p:nvPr/>
        </p:nvSpPr>
        <p:spPr>
          <a:xfrm>
            <a:off x="5669102" y="1730057"/>
            <a:ext cx="4892537" cy="2831544"/>
          </a:xfrm>
          <a:prstGeom prst="rect">
            <a:avLst/>
          </a:prstGeom>
          <a:noFill/>
        </p:spPr>
        <p:txBody>
          <a:bodyPr wrap="square">
            <a:spAutoFit/>
          </a:bodyPr>
          <a:lstStyle/>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Finalizar el borrador para revisión pública de los Elementos de Justicia Ambiental y Seguridad para la revisión de la comunidad</a:t>
            </a:r>
            <a:r>
              <a:rPr lang="en-US" sz="1600" dirty="0">
                <a:solidFill>
                  <a:srgbClr val="8A1B04"/>
                </a:solidFill>
                <a:latin typeface="Arial" panose="020B0604020202020204" pitchFamily="34" charset="0"/>
                <a:cs typeface="Arial" panose="020B0604020202020204" pitchFamily="34" charset="0"/>
              </a:rPr>
              <a:t>.</a:t>
            </a:r>
          </a:p>
          <a:p>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Período de revisión pública de 30 días</a:t>
            </a:r>
            <a:r>
              <a:rPr lang="en-US" sz="1600" dirty="0">
                <a:solidFill>
                  <a:srgbClr val="8A1B04"/>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Incorporar comentarios de la comunidad</a:t>
            </a:r>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Presentar el borrador final a la Comisión de Planificación y al Concejo Municipal</a:t>
            </a:r>
            <a:endParaRPr lang="en-US" sz="16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8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5227-6F36-4D60-9EC2-19FD0FB0AA60}"/>
              </a:ext>
            </a:extLst>
          </p:cNvPr>
          <p:cNvSpPr>
            <a:spLocks noGrp="1"/>
          </p:cNvSpPr>
          <p:nvPr>
            <p:ph type="title"/>
          </p:nvPr>
        </p:nvSpPr>
        <p:spPr/>
        <p:txBody>
          <a:bodyPr>
            <a:normAutofit/>
          </a:bodyPr>
          <a:lstStyle/>
          <a:p>
            <a:r>
              <a:rPr lang="en-US" sz="2800" dirty="0"/>
              <a:t>Contact Information </a:t>
            </a:r>
            <a:br>
              <a:rPr lang="en-US" sz="2800" dirty="0"/>
            </a:br>
            <a:r>
              <a:rPr lang="en-US" sz="2800" dirty="0" err="1">
                <a:solidFill>
                  <a:srgbClr val="8A1B04"/>
                </a:solidFill>
              </a:rPr>
              <a:t>Información</a:t>
            </a:r>
            <a:r>
              <a:rPr lang="en-US" sz="2800" dirty="0">
                <a:solidFill>
                  <a:srgbClr val="8A1B04"/>
                </a:solidFill>
              </a:rPr>
              <a:t> de </a:t>
            </a:r>
            <a:r>
              <a:rPr lang="en-US" sz="2800" dirty="0" err="1">
                <a:solidFill>
                  <a:srgbClr val="8A1B04"/>
                </a:solidFill>
              </a:rPr>
              <a:t>Contacto</a:t>
            </a:r>
            <a:endParaRPr lang="en-US" sz="2800" dirty="0">
              <a:solidFill>
                <a:srgbClr val="8A1B04"/>
              </a:solidFill>
            </a:endParaRPr>
          </a:p>
        </p:txBody>
      </p:sp>
      <p:sp>
        <p:nvSpPr>
          <p:cNvPr id="3" name="Content Placeholder 2">
            <a:extLst>
              <a:ext uri="{FF2B5EF4-FFF2-40B4-BE49-F238E27FC236}">
                <a16:creationId xmlns:a16="http://schemas.microsoft.com/office/drawing/2014/main" id="{CC290BE7-661A-4F12-93B3-2DC70F5FF531}"/>
              </a:ext>
            </a:extLst>
          </p:cNvPr>
          <p:cNvSpPr>
            <a:spLocks noGrp="1"/>
          </p:cNvSpPr>
          <p:nvPr>
            <p:ph idx="1"/>
          </p:nvPr>
        </p:nvSpPr>
        <p:spPr>
          <a:xfrm>
            <a:off x="454007" y="2437808"/>
            <a:ext cx="11183112" cy="4196162"/>
          </a:xfrm>
        </p:spPr>
        <p:txBody>
          <a:bodyPr/>
          <a:lstStyle/>
          <a:p>
            <a:r>
              <a:rPr lang="en-US" dirty="0"/>
              <a:t>Marilyn Simpson, AICP – Community Development Director</a:t>
            </a:r>
          </a:p>
          <a:p>
            <a:pPr marL="0" indent="0">
              <a:buNone/>
            </a:pPr>
            <a:r>
              <a:rPr lang="en-US" dirty="0"/>
              <a:t>	</a:t>
            </a:r>
            <a:r>
              <a:rPr lang="en-US" dirty="0">
                <a:hlinkClick r:id="rId3"/>
              </a:rPr>
              <a:t>msimpson@irwindaleca.gov</a:t>
            </a:r>
            <a:endParaRPr lang="en-US" dirty="0"/>
          </a:p>
          <a:p>
            <a:pPr marL="0" indent="0">
              <a:buNone/>
            </a:pPr>
            <a:endParaRPr lang="en-US" dirty="0"/>
          </a:p>
          <a:p>
            <a:r>
              <a:rPr lang="en-US" dirty="0"/>
              <a:t>Shannon Wages– ESA Project Manager</a:t>
            </a:r>
          </a:p>
          <a:p>
            <a:pPr marL="457200" lvl="1" indent="0">
              <a:buNone/>
            </a:pPr>
            <a:r>
              <a:rPr lang="en-US" dirty="0"/>
              <a:t>	</a:t>
            </a:r>
            <a:r>
              <a:rPr lang="en-US" sz="1900" dirty="0"/>
              <a:t> </a:t>
            </a:r>
            <a:r>
              <a:rPr lang="en-US" sz="1900" u="sng" dirty="0">
                <a:solidFill>
                  <a:srgbClr val="0070C0"/>
                </a:solidFill>
              </a:rPr>
              <a:t>swages@esassoc.com</a:t>
            </a:r>
          </a:p>
          <a:p>
            <a:pPr marL="457200" lvl="1" indent="0">
              <a:buNone/>
            </a:pPr>
            <a:endParaRPr lang="en-US" sz="1900" b="1" u="sng" dirty="0">
              <a:solidFill>
                <a:srgbClr val="0070C0"/>
              </a:solidFill>
            </a:endParaRPr>
          </a:p>
          <a:p>
            <a:pPr marL="0" indent="0">
              <a:buNone/>
            </a:pPr>
            <a:endParaRPr lang="en-US" b="1" u="sng" dirty="0">
              <a:solidFill>
                <a:srgbClr val="0070C0"/>
              </a:solidFill>
            </a:endParaRPr>
          </a:p>
          <a:p>
            <a:pPr marL="0" indent="0">
              <a:buNone/>
            </a:pPr>
            <a:endParaRPr lang="en-US" b="1" u="sng" dirty="0">
              <a:solidFill>
                <a:srgbClr val="0070C0"/>
              </a:solidFill>
            </a:endParaRPr>
          </a:p>
          <a:p>
            <a:pPr marL="0" indent="0">
              <a:buNone/>
            </a:pPr>
            <a:r>
              <a:rPr lang="en-US" b="1" dirty="0"/>
              <a:t>Visit the General Plan Update Website/</a:t>
            </a:r>
            <a:r>
              <a:rPr lang="es-ES" b="1" dirty="0"/>
              <a:t> </a:t>
            </a:r>
            <a:r>
              <a:rPr lang="es-ES" b="1" dirty="0">
                <a:solidFill>
                  <a:srgbClr val="8A1B04"/>
                </a:solidFill>
              </a:rPr>
              <a:t>Visite el sitio web del Plan General</a:t>
            </a:r>
            <a:r>
              <a:rPr lang="en-US" b="1" dirty="0">
                <a:solidFill>
                  <a:srgbClr val="8A1B04"/>
                </a:solidFill>
              </a:rPr>
              <a:t> </a:t>
            </a:r>
            <a:r>
              <a:rPr lang="en-US" dirty="0">
                <a:hlinkClick r:id="rId4"/>
              </a:rPr>
              <a:t>https://www.irwindaleca.gov/570/Housing-Element-General-Plan-Update</a:t>
            </a:r>
            <a:r>
              <a:rPr lang="en-US" dirty="0"/>
              <a:t> </a:t>
            </a:r>
          </a:p>
        </p:txBody>
      </p:sp>
      <p:pic>
        <p:nvPicPr>
          <p:cNvPr id="5" name="Picture 4" descr="A qr code with a picture of a building&#10;&#10;Description automatically generated">
            <a:extLst>
              <a:ext uri="{FF2B5EF4-FFF2-40B4-BE49-F238E27FC236}">
                <a16:creationId xmlns:a16="http://schemas.microsoft.com/office/drawing/2014/main" id="{B8862C4A-1D02-B33F-D04C-FC81EFA28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517" y="1210204"/>
            <a:ext cx="3313072" cy="4130968"/>
          </a:xfrm>
          <a:prstGeom prst="rect">
            <a:avLst/>
          </a:prstGeom>
        </p:spPr>
      </p:pic>
    </p:spTree>
    <p:extLst>
      <p:ext uri="{BB962C8B-B14F-4D97-AF65-F5344CB8AC3E}">
        <p14:creationId xmlns:p14="http://schemas.microsoft.com/office/powerpoint/2010/main" val="3787621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9231"/>
          <a:stretch/>
        </p:blipFill>
        <p:spPr>
          <a:xfrm>
            <a:off x="2615117" y="4152038"/>
            <a:ext cx="3691603" cy="2710300"/>
          </a:xfrm>
          <a:prstGeom prst="rect">
            <a:avLst/>
          </a:prstGeom>
        </p:spPr>
      </p:pic>
      <p:pic>
        <p:nvPicPr>
          <p:cNvPr id="21" name="Picture 20">
            <a:extLst>
              <a:ext uri="{FF2B5EF4-FFF2-40B4-BE49-F238E27FC236}">
                <a16:creationId xmlns:a16="http://schemas.microsoft.com/office/drawing/2014/main" id="{9CE75D7B-C1A0-2F4E-3A57-F05A593CA17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5">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F215631-C60D-5E8E-3CBD-66F89B905A0A}"/>
              </a:ext>
            </a:extLst>
          </p:cNvPr>
          <p:cNvPicPr>
            <a:picLocks noChangeAspect="1"/>
          </p:cNvPicPr>
          <p:nvPr/>
        </p:nvPicPr>
        <p:blipFill rotWithShape="1">
          <a:blip r:embed="rId7">
            <a:extLst>
              <a:ext uri="{28A0092B-C50C-407E-A947-70E740481C1C}">
                <a14:useLocalDpi xmlns:a14="http://schemas.microsoft.com/office/drawing/2010/main" val="0"/>
              </a:ext>
            </a:extLst>
          </a:blip>
          <a:srcRect l="8764" r="17634"/>
          <a:stretch/>
        </p:blipFill>
        <p:spPr>
          <a:xfrm>
            <a:off x="6302836" y="4599747"/>
            <a:ext cx="2864730" cy="2265880"/>
          </a:xfrm>
          <a:prstGeom prst="rect">
            <a:avLst/>
          </a:prstGeom>
        </p:spPr>
      </p:pic>
      <p:pic>
        <p:nvPicPr>
          <p:cNvPr id="22" name="Picture 21">
            <a:extLst>
              <a:ext uri="{FF2B5EF4-FFF2-40B4-BE49-F238E27FC236}">
                <a16:creationId xmlns:a16="http://schemas.microsoft.com/office/drawing/2014/main" id="{817DDB1A-5D0A-9871-A59D-4B204B98E4EB}"/>
              </a:ext>
            </a:extLst>
          </p:cNvPr>
          <p:cNvPicPr>
            <a:picLocks noChangeAspect="1"/>
          </p:cNvPicPr>
          <p:nvPr/>
        </p:nvPicPr>
        <p:blipFill rotWithShape="1">
          <a:blip r:embed="rId8">
            <a:extLst>
              <a:ext uri="{28A0092B-C50C-407E-A947-70E740481C1C}">
                <a14:useLocalDpi xmlns:a14="http://schemas.microsoft.com/office/drawing/2010/main" val="0"/>
              </a:ext>
            </a:extLst>
          </a:blip>
          <a:srcRect l="10495"/>
          <a:stretch/>
        </p:blipFill>
        <p:spPr>
          <a:xfrm>
            <a:off x="9167566" y="4599747"/>
            <a:ext cx="3053048" cy="2266638"/>
          </a:xfrm>
          <a:prstGeom prst="rect">
            <a:avLst/>
          </a:prstGeom>
        </p:spPr>
      </p:pic>
      <p:sp>
        <p:nvSpPr>
          <p:cNvPr id="13" name="Title 3">
            <a:extLst>
              <a:ext uri="{FF2B5EF4-FFF2-40B4-BE49-F238E27FC236}">
                <a16:creationId xmlns:a16="http://schemas.microsoft.com/office/drawing/2014/main" id="{E7E8428F-38B1-891E-4BE7-57DE91B01E69}"/>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Thank You</a:t>
            </a:r>
            <a:br>
              <a:rPr lang="en-US" sz="3600" dirty="0">
                <a:solidFill>
                  <a:srgbClr val="8A1B04"/>
                </a:solidFill>
              </a:rPr>
            </a:br>
            <a:r>
              <a:rPr lang="en-US" sz="3600" dirty="0">
                <a:solidFill>
                  <a:srgbClr val="8A1B04"/>
                </a:solidFill>
              </a:rPr>
              <a:t>¡Gracias por </a:t>
            </a:r>
            <a:r>
              <a:rPr lang="en-US" sz="3600" dirty="0" err="1">
                <a:solidFill>
                  <a:srgbClr val="8A1B04"/>
                </a:solidFill>
              </a:rPr>
              <a:t>su</a:t>
            </a:r>
            <a:r>
              <a:rPr lang="en-US" sz="3600" dirty="0">
                <a:solidFill>
                  <a:srgbClr val="8A1B04"/>
                </a:solidFill>
              </a:rPr>
              <a:t> </a:t>
            </a:r>
            <a:r>
              <a:rPr lang="en-US" sz="3600" dirty="0" err="1">
                <a:solidFill>
                  <a:srgbClr val="8A1B04"/>
                </a:solidFill>
              </a:rPr>
              <a:t>Participaci</a:t>
            </a:r>
            <a:r>
              <a:rPr lang="es-ES" sz="3600" dirty="0" err="1">
                <a:solidFill>
                  <a:srgbClr val="8A1B04"/>
                </a:solidFill>
              </a:rPr>
              <a:t>ó</a:t>
            </a:r>
            <a:r>
              <a:rPr lang="en-US" sz="3600" dirty="0">
                <a:solidFill>
                  <a:srgbClr val="8A1B04"/>
                </a:solidFill>
              </a:rPr>
              <a:t>n</a:t>
            </a:r>
            <a:r>
              <a:rPr lang="es-ES" sz="3600" dirty="0">
                <a:solidFill>
                  <a:srgbClr val="8A1B04"/>
                </a:solidFill>
              </a:rPr>
              <a:t>!</a:t>
            </a:r>
            <a:endParaRPr lang="en-US" sz="3600" dirty="0">
              <a:solidFill>
                <a:srgbClr val="8A1B04"/>
              </a:solidFill>
            </a:endParaRPr>
          </a:p>
        </p:txBody>
      </p:sp>
    </p:spTree>
    <p:extLst>
      <p:ext uri="{BB962C8B-B14F-4D97-AF65-F5344CB8AC3E}">
        <p14:creationId xmlns:p14="http://schemas.microsoft.com/office/powerpoint/2010/main" val="31307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063F-3626-7189-53FE-1061D47ADFF3}"/>
              </a:ext>
            </a:extLst>
          </p:cNvPr>
          <p:cNvSpPr>
            <a:spLocks noGrp="1"/>
          </p:cNvSpPr>
          <p:nvPr>
            <p:ph type="title"/>
          </p:nvPr>
        </p:nvSpPr>
        <p:spPr>
          <a:xfrm>
            <a:off x="270524" y="1188696"/>
            <a:ext cx="11644595" cy="997913"/>
          </a:xfrm>
        </p:spPr>
        <p:txBody>
          <a:bodyPr/>
          <a:lstStyle/>
          <a:p>
            <a:pPr algn="ctr"/>
            <a:r>
              <a:rPr lang="en-US" dirty="0"/>
              <a:t>Table Discussion Format and Report Back</a:t>
            </a:r>
            <a:br>
              <a:rPr lang="en-US" dirty="0"/>
            </a:br>
            <a:r>
              <a:rPr lang="es-ES" dirty="0">
                <a:solidFill>
                  <a:srgbClr val="8A1B04"/>
                </a:solidFill>
              </a:rPr>
              <a:t>Formato de Discusión en Mesa </a:t>
            </a:r>
            <a:endParaRPr lang="en-US" dirty="0">
              <a:solidFill>
                <a:srgbClr val="8A1B04"/>
              </a:solidFill>
            </a:endParaRPr>
          </a:p>
        </p:txBody>
      </p:sp>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406846" y="2186609"/>
            <a:ext cx="5685976" cy="3927450"/>
          </a:xfrm>
        </p:spPr>
        <p:txBody>
          <a:bodyPr>
            <a:noAutofit/>
          </a:bodyPr>
          <a:lstStyle/>
          <a:p>
            <a:pPr marL="0" indent="0">
              <a:buNone/>
            </a:pPr>
            <a:endParaRPr lang="en-US" sz="1800" dirty="0"/>
          </a:p>
          <a:p>
            <a:pPr marL="342900" indent="-342900">
              <a:buFont typeface="+mj-lt"/>
              <a:buAutoNum type="arabicPeriod"/>
            </a:pPr>
            <a:r>
              <a:rPr lang="en-US" sz="1800" dirty="0">
                <a:ea typeface="Calibri" panose="020F0502020204030204" pitchFamily="34" charset="0"/>
              </a:rPr>
              <a:t>We’ll review</a:t>
            </a:r>
            <a:r>
              <a:rPr lang="en-US" sz="1800" dirty="0">
                <a:effectLst/>
                <a:ea typeface="Calibri" panose="020F0502020204030204" pitchFamily="34" charset="0"/>
              </a:rPr>
              <a:t> 5 interrelated themes of EJ and Safety.</a:t>
            </a:r>
          </a:p>
          <a:p>
            <a:pPr marL="342900" indent="-342900">
              <a:lnSpc>
                <a:spcPct val="107000"/>
              </a:lnSpc>
              <a:spcBef>
                <a:spcPts val="0"/>
              </a:spcBef>
              <a:buFont typeface="+mj-lt"/>
              <a:buAutoNum type="arabicPeriod"/>
            </a:pPr>
            <a:r>
              <a:rPr lang="en-US" sz="1800" dirty="0">
                <a:effectLst/>
                <a:ea typeface="Calibri" panose="020F0502020204030204" pitchFamily="34" charset="0"/>
              </a:rPr>
              <a:t>We'll take it one theme at a time and pause for table discussions before moving onto the next.</a:t>
            </a:r>
          </a:p>
          <a:p>
            <a:pPr marL="342900" indent="-342900">
              <a:lnSpc>
                <a:spcPct val="107000"/>
              </a:lnSpc>
              <a:spcBef>
                <a:spcPts val="0"/>
              </a:spcBef>
              <a:buFont typeface="+mj-lt"/>
              <a:buAutoNum type="arabicPeriod"/>
            </a:pPr>
            <a:r>
              <a:rPr lang="en-US" sz="1800" dirty="0">
                <a:effectLst/>
                <a:ea typeface="Calibri" panose="020F0502020204030204" pitchFamily="34" charset="0"/>
              </a:rPr>
              <a:t>Each table will have members from the City and/or consultant team guiding the discussion. </a:t>
            </a:r>
          </a:p>
          <a:p>
            <a:pPr marL="342900" indent="-342900">
              <a:lnSpc>
                <a:spcPct val="107000"/>
              </a:lnSpc>
              <a:spcBef>
                <a:spcPts val="0"/>
              </a:spcBef>
              <a:buFont typeface="+mj-lt"/>
              <a:buAutoNum type="arabicPeriod"/>
            </a:pPr>
            <a:r>
              <a:rPr lang="en-US" sz="1800" dirty="0">
                <a:effectLst/>
                <a:ea typeface="Calibri" panose="020F0502020204030204" pitchFamily="34" charset="0"/>
              </a:rPr>
              <a:t>At the end we'll have one person from each table share their overall recommendations and feedback.</a:t>
            </a:r>
          </a:p>
          <a:p>
            <a:pPr marL="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endParaRPr lang="en-US" sz="2400" dirty="0">
              <a:solidFill>
                <a:srgbClr val="1D345D"/>
              </a:solidFill>
            </a:endParaRP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099179" y="1072338"/>
            <a:ext cx="558393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endParaRPr lang="en-US" dirty="0">
              <a:solidFill>
                <a:srgbClr val="8A1B04"/>
              </a:solidFill>
            </a:endParaRPr>
          </a:p>
        </p:txBody>
      </p:sp>
      <p:sp>
        <p:nvSpPr>
          <p:cNvPr id="5" name="TextBox 4">
            <a:extLst>
              <a:ext uri="{FF2B5EF4-FFF2-40B4-BE49-F238E27FC236}">
                <a16:creationId xmlns:a16="http://schemas.microsoft.com/office/drawing/2014/main" id="{75D3B462-6BB1-F7A8-FD10-FF7F017C92E6}"/>
              </a:ext>
            </a:extLst>
          </p:cNvPr>
          <p:cNvSpPr txBox="1"/>
          <p:nvPr/>
        </p:nvSpPr>
        <p:spPr>
          <a:xfrm>
            <a:off x="6619461" y="2186609"/>
            <a:ext cx="5063654" cy="3416320"/>
          </a:xfrm>
          <a:prstGeom prst="rect">
            <a:avLst/>
          </a:prstGeom>
          <a:noFill/>
        </p:spPr>
        <p:txBody>
          <a:bodyPr wrap="square" rtlCol="0">
            <a:spAutoFit/>
          </a:bodyPr>
          <a:lstStyle/>
          <a:p>
            <a:endParaRPr lang="es-ES" dirty="0">
              <a:solidFill>
                <a:srgbClr val="8A1B04"/>
              </a:solidFill>
              <a:latin typeface="Arial" panose="020B0604020202020204" pitchFamily="34" charset="0"/>
              <a:cs typeface="Arial" panose="020B0604020202020204" pitchFamily="34" charset="0"/>
            </a:endParaRP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Revisaremos cinco temas interrelacionados de Justicia Ambiental y Seguridad.</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Abordaremos un tema a la vez y haremos pausas para discusiones en las mesas antes de pasar al siguiente.</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Cada mesa contará con miembros del equipo de la Ciudad y/o consultores que guiarán la discusión.</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Al final, una persona de cada mesa compartirá sus recomendaciones generales y retroalimentación.</a:t>
            </a:r>
            <a:endParaRPr lang="en-US"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21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
        <p:nvSpPr>
          <p:cNvPr id="16" name="Title 3">
            <a:extLst>
              <a:ext uri="{FF2B5EF4-FFF2-40B4-BE49-F238E27FC236}">
                <a16:creationId xmlns:a16="http://schemas.microsoft.com/office/drawing/2014/main" id="{210D4AC7-1C08-0BD3-B239-3B7B1EB2A17B}"/>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1. Welcome &amp; Introductions</a:t>
            </a:r>
            <a:br>
              <a:rPr lang="en-US" sz="3600" dirty="0">
                <a:solidFill>
                  <a:schemeClr val="bg1"/>
                </a:solidFill>
              </a:rPr>
            </a:br>
            <a:r>
              <a:rPr lang="en-US" sz="3600" dirty="0">
                <a:solidFill>
                  <a:srgbClr val="8A1B04"/>
                </a:solidFill>
              </a:rPr>
              <a:t>Introducción y Bienvenida</a:t>
            </a:r>
          </a:p>
        </p:txBody>
      </p:sp>
    </p:spTree>
    <p:extLst>
      <p:ext uri="{BB962C8B-B14F-4D97-AF65-F5344CB8AC3E}">
        <p14:creationId xmlns:p14="http://schemas.microsoft.com/office/powerpoint/2010/main" val="21579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
        <p:nvSpPr>
          <p:cNvPr id="16" name="Title 3">
            <a:extLst>
              <a:ext uri="{FF2B5EF4-FFF2-40B4-BE49-F238E27FC236}">
                <a16:creationId xmlns:a16="http://schemas.microsoft.com/office/drawing/2014/main" id="{210D4AC7-1C08-0BD3-B239-3B7B1EB2A17B}"/>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2. Review of Safety + </a:t>
            </a:r>
            <a:r>
              <a:rPr lang="en-US" sz="3600"/>
              <a:t>EJ Element </a:t>
            </a:r>
            <a:br>
              <a:rPr lang="en-US" sz="3600" dirty="0">
                <a:solidFill>
                  <a:schemeClr val="bg1"/>
                </a:solidFill>
              </a:rPr>
            </a:br>
            <a:r>
              <a:rPr lang="es-ES" sz="3200" dirty="0">
                <a:solidFill>
                  <a:srgbClr val="8A1B04"/>
                </a:solidFill>
              </a:rPr>
              <a:t>Revisión de los Elementos de Seguridad y Justicia Ambiental</a:t>
            </a:r>
            <a:endParaRPr lang="en-US" sz="3600" dirty="0">
              <a:solidFill>
                <a:srgbClr val="8A1B04"/>
              </a:solidFill>
            </a:endParaRPr>
          </a:p>
        </p:txBody>
      </p:sp>
    </p:spTree>
    <p:extLst>
      <p:ext uri="{BB962C8B-B14F-4D97-AF65-F5344CB8AC3E}">
        <p14:creationId xmlns:p14="http://schemas.microsoft.com/office/powerpoint/2010/main" val="275127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395392" y="4120178"/>
            <a:ext cx="7328600" cy="2146233"/>
          </a:xfrm>
          <a:solidFill>
            <a:schemeClr val="accent2">
              <a:lumMod val="20000"/>
              <a:lumOff val="80000"/>
            </a:schemeClr>
          </a:solidFill>
        </p:spPr>
        <p:txBody>
          <a:bodyPr>
            <a:noAutofit/>
          </a:bodyPr>
          <a:lstStyle/>
          <a:p>
            <a:pPr marL="0" indent="0">
              <a:buNone/>
            </a:pPr>
            <a:r>
              <a:rPr lang="en-US" sz="2400" dirty="0"/>
              <a:t>EJ Definition / </a:t>
            </a:r>
            <a:r>
              <a:rPr lang="en-US" sz="2400" dirty="0" err="1">
                <a:solidFill>
                  <a:srgbClr val="8A1B04"/>
                </a:solidFill>
              </a:rPr>
              <a:t>Definición</a:t>
            </a:r>
            <a:r>
              <a:rPr lang="en-US" sz="2400" dirty="0">
                <a:solidFill>
                  <a:srgbClr val="8A1B04"/>
                </a:solidFill>
              </a:rPr>
              <a:t> de Justicia Ambiental</a:t>
            </a:r>
          </a:p>
          <a:p>
            <a:pPr marL="0" indent="0">
              <a:buNone/>
            </a:pPr>
            <a:r>
              <a:rPr lang="en-US" sz="2000" dirty="0">
                <a:solidFill>
                  <a:srgbClr val="1D345D"/>
                </a:solidFill>
              </a:rPr>
              <a:t>The basic right of all people to live, work, play and learn in a healthy and clean environment.</a:t>
            </a:r>
          </a:p>
          <a:p>
            <a:pPr marL="0" indent="0">
              <a:buNone/>
            </a:pPr>
            <a:r>
              <a:rPr lang="en-US" sz="2000" dirty="0">
                <a:solidFill>
                  <a:srgbClr val="8A1B04"/>
                </a:solidFill>
              </a:rPr>
              <a:t>El derecho </a:t>
            </a:r>
            <a:r>
              <a:rPr lang="en-US" sz="2000" dirty="0" err="1">
                <a:solidFill>
                  <a:srgbClr val="8A1B04"/>
                </a:solidFill>
              </a:rPr>
              <a:t>básico</a:t>
            </a:r>
            <a:r>
              <a:rPr lang="en-US" sz="2000" dirty="0">
                <a:solidFill>
                  <a:srgbClr val="8A1B04"/>
                </a:solidFill>
              </a:rPr>
              <a:t> de </a:t>
            </a:r>
            <a:r>
              <a:rPr lang="en-US" sz="2000" dirty="0" err="1">
                <a:solidFill>
                  <a:srgbClr val="8A1B04"/>
                </a:solidFill>
              </a:rPr>
              <a:t>todas</a:t>
            </a:r>
            <a:r>
              <a:rPr lang="en-US" sz="2000" dirty="0">
                <a:solidFill>
                  <a:srgbClr val="8A1B04"/>
                </a:solidFill>
              </a:rPr>
              <a:t> las personas a </a:t>
            </a:r>
            <a:r>
              <a:rPr lang="en-US" sz="2000" dirty="0" err="1">
                <a:solidFill>
                  <a:srgbClr val="8A1B04"/>
                </a:solidFill>
              </a:rPr>
              <a:t>vivir</a:t>
            </a:r>
            <a:r>
              <a:rPr lang="en-US" sz="2000" dirty="0">
                <a:solidFill>
                  <a:srgbClr val="8A1B04"/>
                </a:solidFill>
              </a:rPr>
              <a:t>, </a:t>
            </a:r>
            <a:r>
              <a:rPr lang="en-US" sz="2000" dirty="0" err="1">
                <a:solidFill>
                  <a:srgbClr val="8A1B04"/>
                </a:solidFill>
              </a:rPr>
              <a:t>trabajar</a:t>
            </a:r>
            <a:r>
              <a:rPr lang="en-US" sz="2000" dirty="0">
                <a:solidFill>
                  <a:srgbClr val="8A1B04"/>
                </a:solidFill>
              </a:rPr>
              <a:t>, </a:t>
            </a:r>
            <a:r>
              <a:rPr lang="en-US" sz="2000" dirty="0" err="1">
                <a:solidFill>
                  <a:srgbClr val="8A1B04"/>
                </a:solidFill>
              </a:rPr>
              <a:t>jugar</a:t>
            </a:r>
            <a:r>
              <a:rPr lang="en-US" sz="2000" dirty="0">
                <a:solidFill>
                  <a:srgbClr val="8A1B04"/>
                </a:solidFill>
              </a:rPr>
              <a:t> y </a:t>
            </a:r>
            <a:r>
              <a:rPr lang="en-US" sz="2000" dirty="0" err="1">
                <a:solidFill>
                  <a:srgbClr val="8A1B04"/>
                </a:solidFill>
              </a:rPr>
              <a:t>aprender</a:t>
            </a:r>
            <a:r>
              <a:rPr lang="en-US" sz="2000" dirty="0">
                <a:solidFill>
                  <a:srgbClr val="8A1B04"/>
                </a:solidFill>
              </a:rPr>
              <a:t> </a:t>
            </a:r>
            <a:r>
              <a:rPr lang="en-US" sz="2000" dirty="0" err="1">
                <a:solidFill>
                  <a:srgbClr val="8A1B04"/>
                </a:solidFill>
              </a:rPr>
              <a:t>en</a:t>
            </a:r>
            <a:r>
              <a:rPr lang="en-US" sz="2000" dirty="0">
                <a:solidFill>
                  <a:srgbClr val="8A1B04"/>
                </a:solidFill>
              </a:rPr>
              <a:t> un </a:t>
            </a:r>
            <a:r>
              <a:rPr lang="en-US" sz="2000" dirty="0" err="1">
                <a:solidFill>
                  <a:srgbClr val="8A1B04"/>
                </a:solidFill>
              </a:rPr>
              <a:t>ambiente</a:t>
            </a:r>
            <a:r>
              <a:rPr lang="en-US" sz="2000" dirty="0">
                <a:solidFill>
                  <a:srgbClr val="8A1B04"/>
                </a:solidFill>
              </a:rPr>
              <a:t> </a:t>
            </a:r>
            <a:r>
              <a:rPr lang="en-US" sz="2000" dirty="0" err="1">
                <a:solidFill>
                  <a:srgbClr val="8A1B04"/>
                </a:solidFill>
              </a:rPr>
              <a:t>sano</a:t>
            </a:r>
            <a:r>
              <a:rPr lang="en-US" sz="2000" dirty="0">
                <a:solidFill>
                  <a:srgbClr val="8A1B04"/>
                </a:solidFill>
              </a:rPr>
              <a:t> y </a:t>
            </a:r>
            <a:r>
              <a:rPr lang="en-US" sz="2000" dirty="0" err="1">
                <a:solidFill>
                  <a:srgbClr val="8A1B04"/>
                </a:solidFill>
              </a:rPr>
              <a:t>limpio</a:t>
            </a:r>
            <a:r>
              <a:rPr lang="en-US" sz="2000" dirty="0">
                <a:solidFill>
                  <a:srgbClr val="8A1B04"/>
                </a:solidFill>
              </a:rPr>
              <a:t>.</a:t>
            </a: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368527" y="1268735"/>
            <a:ext cx="5690795" cy="27355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AJ </a:t>
            </a:r>
            <a:r>
              <a:rPr kumimoji="0" lang="en-US" sz="2800" b="0" i="0" u="none" strike="noStrike" kern="1200" cap="none" spc="0" normalizeH="0" baseline="0" noProof="0" dirty="0" err="1">
                <a:ln>
                  <a:noFill/>
                </a:ln>
                <a:solidFill>
                  <a:srgbClr val="8A1B04"/>
                </a:solidFill>
                <a:effectLst/>
                <a:uLnTx/>
                <a:uFillTx/>
                <a:latin typeface="Arial" panose="020B0604020202020204" pitchFamily="34" charset="0"/>
                <a:ea typeface="+mn-ea"/>
                <a:cs typeface="Arial" panose="020B0604020202020204" pitchFamily="34" charset="0"/>
              </a:rPr>
              <a:t>Objectivo</a:t>
            </a: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000" dirty="0">
                <a:solidFill>
                  <a:srgbClr val="8A1B04"/>
                </a:solidFill>
                <a:ea typeface="+mn-ea"/>
              </a:rPr>
              <a:t>A</a:t>
            </a:r>
            <a:r>
              <a:rPr kumimoji="0" lang="es-ES" sz="20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borda las inequidades y disparidades en las condiciones ambientales y los recursos. El Elemento de Justicia Ambiental también identifica a las poblaciones de bajos ingresos y las comunidades de color que soportan una carga desproporcionada de riesgos ambientales y contaminación</a:t>
            </a:r>
            <a:r>
              <a:rPr kumimoji="0" lang="es-E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a:t>
            </a:r>
            <a:endParaRPr kumimoji="0" lang="en-U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endParaRPr>
          </a:p>
        </p:txBody>
      </p:sp>
      <p:pic>
        <p:nvPicPr>
          <p:cNvPr id="3074" name="Picture 2" descr="Sustainability Stock Illustrations – 61,343 Sustainability Stock Illustrations, Vectors ...">
            <a:extLst>
              <a:ext uri="{FF2B5EF4-FFF2-40B4-BE49-F238E27FC236}">
                <a16:creationId xmlns:a16="http://schemas.microsoft.com/office/drawing/2014/main" id="{C428A71C-C477-797A-F75F-96CED11FE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814" y="3760699"/>
            <a:ext cx="2577304" cy="2577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5399CE-FE7A-D96F-86F4-732118088903}"/>
              </a:ext>
            </a:extLst>
          </p:cNvPr>
          <p:cNvSpPr txBox="1"/>
          <p:nvPr/>
        </p:nvSpPr>
        <p:spPr>
          <a:xfrm>
            <a:off x="315247" y="1268735"/>
            <a:ext cx="5967219" cy="221496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EJ Goal:</a:t>
            </a:r>
            <a:endParaRPr lang="en-US" sz="2400" dirty="0">
              <a:solidFill>
                <a:srgbClr val="1D345D"/>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rgbClr val="1D345D"/>
                </a:solidFill>
                <a:latin typeface="Arial" panose="020B0604020202020204" pitchFamily="34" charset="0"/>
                <a:cs typeface="Arial" panose="020B0604020202020204" pitchFamily="34" charset="0"/>
              </a:rPr>
              <a:t>A</a:t>
            </a:r>
            <a:r>
              <a:rPr kumimoji="0" lang="en-US" sz="2000" b="0" i="0" u="none" strike="noStrike" kern="1200" cap="none" spc="0" normalizeH="0" baseline="0" noProof="0" dirty="0" err="1">
                <a:ln>
                  <a:noFill/>
                </a:ln>
                <a:solidFill>
                  <a:srgbClr val="1D345D"/>
                </a:solidFill>
                <a:effectLst/>
                <a:uLnTx/>
                <a:uFillTx/>
                <a:latin typeface="Arial" panose="020B0604020202020204" pitchFamily="34" charset="0"/>
                <a:ea typeface="+mn-ea"/>
                <a:cs typeface="Arial" panose="020B0604020202020204" pitchFamily="34" charset="0"/>
              </a:rPr>
              <a:t>ddresses</a:t>
            </a:r>
            <a:r>
              <a:rPr kumimoji="0" lang="en-US" sz="20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 the inequities and disparities in environmental conditions and resources. The Environmental Justice Element also identifies low-income populations and communities of color that bear a disproportionate burden of environmental hazards and pollutions.</a:t>
            </a:r>
          </a:p>
        </p:txBody>
      </p:sp>
    </p:spTree>
    <p:extLst>
      <p:ext uri="{BB962C8B-B14F-4D97-AF65-F5344CB8AC3E}">
        <p14:creationId xmlns:p14="http://schemas.microsoft.com/office/powerpoint/2010/main" val="294116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67716DA1-672E-6B92-B562-F48653C91CE9}"/>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 name="Arrow: Pentagon 6">
            <a:extLst>
              <a:ext uri="{FF2B5EF4-FFF2-40B4-BE49-F238E27FC236}">
                <a16:creationId xmlns:a16="http://schemas.microsoft.com/office/drawing/2014/main" id="{F58D3460-B30F-4FDF-6C72-6CAD27ED56CD}"/>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 name="Arrow: Pentagon 7">
            <a:extLst>
              <a:ext uri="{FF2B5EF4-FFF2-40B4-BE49-F238E27FC236}">
                <a16:creationId xmlns:a16="http://schemas.microsoft.com/office/drawing/2014/main" id="{A58B3648-85C1-46DD-7084-21627A4C246C}"/>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0" name="Arrow: Pentagon 13">
            <a:extLst>
              <a:ext uri="{FF2B5EF4-FFF2-40B4-BE49-F238E27FC236}">
                <a16:creationId xmlns:a16="http://schemas.microsoft.com/office/drawing/2014/main" id="{4F1CDCE3-578F-1CED-5AA6-01C06392D9EC}"/>
              </a:ext>
            </a:extLst>
          </p:cNvPr>
          <p:cNvSpPr txBox="1"/>
          <p:nvPr/>
        </p:nvSpPr>
        <p:spPr>
          <a:xfrm>
            <a:off x="531978"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Food Access/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Acceso a Alimentos</a:t>
            </a:r>
            <a:endParaRPr lang="en-US" b="1" kern="1200" dirty="0">
              <a:solidFill>
                <a:srgbClr val="8A1B04"/>
              </a:solidFill>
              <a:latin typeface="Arial" panose="020B0604020202020204" pitchFamily="34" charset="0"/>
              <a:cs typeface="Arial" panose="020B0604020202020204" pitchFamily="34" charset="0"/>
            </a:endParaRPr>
          </a:p>
        </p:txBody>
      </p:sp>
      <p:sp>
        <p:nvSpPr>
          <p:cNvPr id="11" name="Arrow: Pentagon 13">
            <a:extLst>
              <a:ext uri="{FF2B5EF4-FFF2-40B4-BE49-F238E27FC236}">
                <a16:creationId xmlns:a16="http://schemas.microsoft.com/office/drawing/2014/main" id="{F66D15C6-236D-D667-9B35-6BEB58DFCF43}"/>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Public Facilities/</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Instalaciones</a:t>
            </a:r>
            <a:r>
              <a:rPr lang="en-US" b="1" kern="1200" dirty="0">
                <a:solidFill>
                  <a:srgbClr val="8A1B04"/>
                </a:solidFill>
                <a:latin typeface="Arial" panose="020B0604020202020204" pitchFamily="34" charset="0"/>
                <a:cs typeface="Arial" panose="020B0604020202020204" pitchFamily="34" charset="0"/>
              </a:rPr>
              <a:t> </a:t>
            </a:r>
            <a:r>
              <a:rPr lang="en-US" b="1" kern="1200" dirty="0" err="1">
                <a:solidFill>
                  <a:srgbClr val="8A1B04"/>
                </a:solidFill>
                <a:latin typeface="Arial" panose="020B0604020202020204" pitchFamily="34" charset="0"/>
                <a:cs typeface="Arial" panose="020B0604020202020204" pitchFamily="34" charset="0"/>
              </a:rPr>
              <a:t>Públicas</a:t>
            </a:r>
            <a:r>
              <a:rPr lang="en-US" b="1" kern="1200" dirty="0">
                <a:solidFill>
                  <a:srgbClr val="8A1B04"/>
                </a:solidFill>
                <a:latin typeface="Arial" panose="020B0604020202020204" pitchFamily="34" charset="0"/>
                <a:cs typeface="Arial" panose="020B0604020202020204" pitchFamily="34" charset="0"/>
              </a:rPr>
              <a:t> </a:t>
            </a:r>
          </a:p>
        </p:txBody>
      </p:sp>
      <p:sp>
        <p:nvSpPr>
          <p:cNvPr id="12" name="Arrow: Pentagon 13">
            <a:extLst>
              <a:ext uri="{FF2B5EF4-FFF2-40B4-BE49-F238E27FC236}">
                <a16:creationId xmlns:a16="http://schemas.microsoft.com/office/drawing/2014/main" id="{64A0013D-A2FC-0C12-FD17-3654A43B112E}"/>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Pollution/</a:t>
            </a:r>
            <a:r>
              <a:rPr lang="es-ES" b="1" kern="1200" dirty="0">
                <a:solidFill>
                  <a:srgbClr val="8A1B04"/>
                </a:solidFill>
                <a:latin typeface="Arial" panose="020B0604020202020204" pitchFamily="34" charset="0"/>
                <a:cs typeface="Arial" panose="020B0604020202020204" pitchFamily="34" charset="0"/>
              </a:rPr>
              <a:t>Contaminación</a:t>
            </a:r>
            <a:endParaRPr lang="en-US" b="1" kern="1200" dirty="0">
              <a:solidFill>
                <a:srgbClr val="8A1B04"/>
              </a:solidFill>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1FB6CB8C-0667-0022-AC24-224713285F82}"/>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9" name="Arrow: Pentagon 18">
            <a:extLst>
              <a:ext uri="{FF2B5EF4-FFF2-40B4-BE49-F238E27FC236}">
                <a16:creationId xmlns:a16="http://schemas.microsoft.com/office/drawing/2014/main" id="{30578870-4110-991B-BDB4-94C1FC7A1044}"/>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0" name="Arrow: Pentagon 19">
            <a:extLst>
              <a:ext uri="{FF2B5EF4-FFF2-40B4-BE49-F238E27FC236}">
                <a16:creationId xmlns:a16="http://schemas.microsoft.com/office/drawing/2014/main" id="{0887128A-CC07-A92D-E2A6-FAAA2EFCB401}"/>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2" name="Arrow: Pentagon 13">
            <a:extLst>
              <a:ext uri="{FF2B5EF4-FFF2-40B4-BE49-F238E27FC236}">
                <a16:creationId xmlns:a16="http://schemas.microsoft.com/office/drawing/2014/main" id="{B5B729C4-D50B-FF4D-7134-86B3A1C4625F}"/>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1112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Community Engagement/</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Participación</a:t>
            </a:r>
            <a:r>
              <a:rPr lang="en-US" b="1" kern="1200" dirty="0">
                <a:solidFill>
                  <a:srgbClr val="8A1B04"/>
                </a:solidFill>
                <a:latin typeface="Arial" panose="020B0604020202020204" pitchFamily="34" charset="0"/>
                <a:cs typeface="Arial" panose="020B0604020202020204" pitchFamily="34" charset="0"/>
              </a:rPr>
              <a:t> de la </a:t>
            </a:r>
            <a:r>
              <a:rPr lang="en-US" b="1" kern="1200" dirty="0" err="1">
                <a:solidFill>
                  <a:srgbClr val="8A1B04"/>
                </a:solidFill>
                <a:latin typeface="Arial" panose="020B0604020202020204" pitchFamily="34" charset="0"/>
                <a:cs typeface="Arial" panose="020B0604020202020204" pitchFamily="34" charset="0"/>
              </a:rPr>
              <a:t>Comunidad</a:t>
            </a:r>
            <a:endParaRPr lang="en-US" b="1" kern="1200" dirty="0">
              <a:solidFill>
                <a:srgbClr val="8A1B04"/>
              </a:solidFill>
              <a:latin typeface="Arial" panose="020B0604020202020204" pitchFamily="34" charset="0"/>
              <a:cs typeface="Arial" panose="020B0604020202020204" pitchFamily="34" charset="0"/>
            </a:endParaRPr>
          </a:p>
        </p:txBody>
      </p:sp>
      <p:sp>
        <p:nvSpPr>
          <p:cNvPr id="23" name="Arrow: Pentagon 13">
            <a:extLst>
              <a:ext uri="{FF2B5EF4-FFF2-40B4-BE49-F238E27FC236}">
                <a16:creationId xmlns:a16="http://schemas.microsoft.com/office/drawing/2014/main" id="{77A00FFE-ABDC-EBC2-425B-D4062C0D6E53}"/>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Health &amp; Physical Activity/</a:t>
            </a:r>
            <a:br>
              <a:rPr lang="en-US" b="1" kern="1200" dirty="0">
                <a:solidFill>
                  <a:srgbClr val="8A1B04"/>
                </a:solidFill>
                <a:latin typeface="Arial" panose="020B0604020202020204" pitchFamily="34" charset="0"/>
                <a:cs typeface="Arial" panose="020B0604020202020204" pitchFamily="34" charset="0"/>
              </a:rPr>
            </a:br>
            <a:r>
              <a:rPr lang="en-US" b="1" kern="1200" dirty="0">
                <a:solidFill>
                  <a:srgbClr val="8A1B04"/>
                </a:solidFill>
                <a:latin typeface="Arial" panose="020B0604020202020204" pitchFamily="34" charset="0"/>
                <a:cs typeface="Arial" panose="020B0604020202020204" pitchFamily="34" charset="0"/>
              </a:rPr>
              <a:t>S</a:t>
            </a:r>
            <a:r>
              <a:rPr lang="es-ES" b="1" kern="1200" dirty="0">
                <a:solidFill>
                  <a:srgbClr val="8A1B04"/>
                </a:solidFill>
                <a:latin typeface="Arial" panose="020B0604020202020204" pitchFamily="34" charset="0"/>
                <a:cs typeface="Arial" panose="020B0604020202020204" pitchFamily="34" charset="0"/>
              </a:rPr>
              <a:t>alud y Actividad Física</a:t>
            </a:r>
            <a:endParaRPr lang="en-US" b="1" kern="1200" dirty="0">
              <a:solidFill>
                <a:srgbClr val="8A1B04"/>
              </a:solidFill>
              <a:latin typeface="Arial" panose="020B0604020202020204" pitchFamily="34" charset="0"/>
              <a:cs typeface="Arial" panose="020B0604020202020204" pitchFamily="34" charset="0"/>
            </a:endParaRPr>
          </a:p>
        </p:txBody>
      </p:sp>
      <p:sp>
        <p:nvSpPr>
          <p:cNvPr id="24" name="Arrow: Pentagon 13">
            <a:extLst>
              <a:ext uri="{FF2B5EF4-FFF2-40B4-BE49-F238E27FC236}">
                <a16:creationId xmlns:a16="http://schemas.microsoft.com/office/drawing/2014/main" id="{1F38B6BE-11E9-96A4-91E1-29FE562AEA9F}"/>
              </a:ext>
            </a:extLst>
          </p:cNvPr>
          <p:cNvSpPr txBox="1"/>
          <p:nvPr/>
        </p:nvSpPr>
        <p:spPr>
          <a:xfrm>
            <a:off x="6840187" y="2599520"/>
            <a:ext cx="4907039"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rgbClr val="1D345D"/>
                </a:solidFill>
                <a:latin typeface="Arial" panose="020B0604020202020204" pitchFamily="34" charset="0"/>
                <a:cs typeface="Arial" panose="020B0604020202020204" pitchFamily="34" charset="0"/>
              </a:rPr>
              <a:t>Safe and Sanitary Homes and Neighborhoods/</a:t>
            </a:r>
            <a:br>
              <a:rPr lang="en-US" sz="1600" b="1" kern="1200" dirty="0">
                <a:solidFill>
                  <a:srgbClr val="8A1B04"/>
                </a:solidFill>
                <a:latin typeface="Arial" panose="020B0604020202020204" pitchFamily="34" charset="0"/>
                <a:cs typeface="Arial" panose="020B0604020202020204" pitchFamily="34" charset="0"/>
              </a:rPr>
            </a:br>
            <a:r>
              <a:rPr lang="es-ES" sz="1600" b="1" kern="1200" dirty="0">
                <a:solidFill>
                  <a:srgbClr val="8A1B04"/>
                </a:solidFill>
                <a:latin typeface="Arial" panose="020B0604020202020204" pitchFamily="34" charset="0"/>
                <a:cs typeface="Arial" panose="020B0604020202020204" pitchFamily="34" charset="0"/>
              </a:rPr>
              <a:t>Hogares y Vecindarios Seguros y Sanitarios</a:t>
            </a:r>
            <a:endParaRPr lang="en-US" sz="1600" b="1" kern="1200" dirty="0">
              <a:solidFill>
                <a:srgbClr val="8A1B04"/>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E002FA3F-5058-14BF-EF5D-77D1744FA3D9}"/>
              </a:ext>
            </a:extLst>
          </p:cNvPr>
          <p:cNvSpPr/>
          <p:nvPr/>
        </p:nvSpPr>
        <p:spPr>
          <a:xfrm>
            <a:off x="434335" y="2602695"/>
            <a:ext cx="768096" cy="768096"/>
          </a:xfrm>
          <a:prstGeom prst="ellipse">
            <a:avLst/>
          </a:prstGeom>
          <a:blipFill>
            <a:blip r:embed="rId3" cstate="hqprint">
              <a:extLst>
                <a:ext uri="{28A0092B-C50C-407E-A947-70E740481C1C}">
                  <a14:useLocalDpi xmlns:a14="http://schemas.microsoft.com/office/drawing/2010/main" val="0"/>
                </a:ext>
              </a:extLst>
            </a:blip>
            <a:srcRect/>
            <a:stretch>
              <a:fillRect t="-25000" b="-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9" name="Oval 48">
            <a:extLst>
              <a:ext uri="{FF2B5EF4-FFF2-40B4-BE49-F238E27FC236}">
                <a16:creationId xmlns:a16="http://schemas.microsoft.com/office/drawing/2014/main" id="{164FF7A0-1995-F371-C9C0-80DD141D893E}"/>
              </a:ext>
            </a:extLst>
          </p:cNvPr>
          <p:cNvSpPr/>
          <p:nvPr/>
        </p:nvSpPr>
        <p:spPr>
          <a:xfrm>
            <a:off x="434335" y="3553436"/>
            <a:ext cx="768096" cy="768096"/>
          </a:xfrm>
          <a:prstGeom prst="ellipse">
            <a:avLst/>
          </a:prstGeom>
          <a:blipFill>
            <a:blip r:embed="rId4" cstate="hqprint">
              <a:extLst>
                <a:ext uri="{28A0092B-C50C-407E-A947-70E740481C1C}">
                  <a14:useLocalDpi xmlns:a14="http://schemas.microsoft.com/office/drawing/2010/main" val="0"/>
                </a:ext>
              </a:extLst>
            </a:blip>
            <a:srcRect/>
            <a:stretch>
              <a:fillRect t="-16000" b="-16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0" name="Oval 49">
            <a:extLst>
              <a:ext uri="{FF2B5EF4-FFF2-40B4-BE49-F238E27FC236}">
                <a16:creationId xmlns:a16="http://schemas.microsoft.com/office/drawing/2014/main" id="{A77160E3-816C-3DC4-FADF-3C34D52283B9}"/>
              </a:ext>
            </a:extLst>
          </p:cNvPr>
          <p:cNvSpPr/>
          <p:nvPr/>
        </p:nvSpPr>
        <p:spPr>
          <a:xfrm>
            <a:off x="434335" y="4484361"/>
            <a:ext cx="768096" cy="768096"/>
          </a:xfrm>
          <a:prstGeom prst="ellipse">
            <a:avLst/>
          </a:prstGeom>
          <a:blipFill dpi="0" rotWithShape="1">
            <a:blip r:embed="rId5" cstate="hqprint">
              <a:extLst>
                <a:ext uri="{28A0092B-C50C-407E-A947-70E740481C1C}">
                  <a14:useLocalDpi xmlns:a14="http://schemas.microsoft.com/office/drawing/2010/main" val="0"/>
                </a:ext>
              </a:extLst>
            </a:blip>
            <a:srcRect/>
            <a:stretch>
              <a:fillRect l="-47984" t="-3482" r="5984" b="3482"/>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1" name="Oval 50">
            <a:extLst>
              <a:ext uri="{FF2B5EF4-FFF2-40B4-BE49-F238E27FC236}">
                <a16:creationId xmlns:a16="http://schemas.microsoft.com/office/drawing/2014/main" id="{646A2456-63A1-2BF8-FA96-2A0CE8F63FF3}"/>
              </a:ext>
            </a:extLst>
          </p:cNvPr>
          <p:cNvSpPr/>
          <p:nvPr/>
        </p:nvSpPr>
        <p:spPr>
          <a:xfrm>
            <a:off x="6245219" y="2586375"/>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17000" r="-17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2" name="Oval 51">
            <a:extLst>
              <a:ext uri="{FF2B5EF4-FFF2-40B4-BE49-F238E27FC236}">
                <a16:creationId xmlns:a16="http://schemas.microsoft.com/office/drawing/2014/main" id="{3EF86263-3959-B8AB-DA05-447FEA42D816}"/>
              </a:ext>
            </a:extLst>
          </p:cNvPr>
          <p:cNvSpPr/>
          <p:nvPr/>
        </p:nvSpPr>
        <p:spPr>
          <a:xfrm>
            <a:off x="6245219" y="3558170"/>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3" name="Oval 52">
            <a:extLst>
              <a:ext uri="{FF2B5EF4-FFF2-40B4-BE49-F238E27FC236}">
                <a16:creationId xmlns:a16="http://schemas.microsoft.com/office/drawing/2014/main" id="{E72EAF1B-28BB-67C4-797A-DBE64B6666B3}"/>
              </a:ext>
            </a:extLst>
          </p:cNvPr>
          <p:cNvSpPr/>
          <p:nvPr/>
        </p:nvSpPr>
        <p:spPr>
          <a:xfrm>
            <a:off x="6245245" y="4491921"/>
            <a:ext cx="768096" cy="768096"/>
          </a:xfrm>
          <a:prstGeom prst="ellipse">
            <a:avLst/>
          </a:prstGeom>
          <a:blipFill>
            <a:blip r:embed="rId8"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6" name="Title 55">
            <a:extLst>
              <a:ext uri="{FF2B5EF4-FFF2-40B4-BE49-F238E27FC236}">
                <a16:creationId xmlns:a16="http://schemas.microsoft.com/office/drawing/2014/main" id="{82232237-F376-BEAE-B7B7-0543597AC5FD}"/>
              </a:ext>
            </a:extLst>
          </p:cNvPr>
          <p:cNvSpPr>
            <a:spLocks noGrp="1"/>
          </p:cNvSpPr>
          <p:nvPr>
            <p:ph type="title"/>
          </p:nvPr>
        </p:nvSpPr>
        <p:spPr>
          <a:xfrm>
            <a:off x="273527" y="1071016"/>
            <a:ext cx="11466444" cy="997913"/>
          </a:xfrm>
        </p:spPr>
        <p:txBody>
          <a:bodyPr>
            <a:normAutofit/>
          </a:bodyPr>
          <a:lstStyle/>
          <a:p>
            <a:r>
              <a:rPr lang="en-US" dirty="0"/>
              <a:t>Environmental Justice Element Topics/</a:t>
            </a:r>
            <a:br>
              <a:rPr lang="en-US" dirty="0"/>
            </a:br>
            <a:r>
              <a:rPr lang="es-ES" dirty="0">
                <a:solidFill>
                  <a:srgbClr val="8A1B04"/>
                </a:solidFill>
              </a:rPr>
              <a:t>Temas del Elemento de la Justicia Ambiental</a:t>
            </a:r>
            <a:endParaRPr lang="en-US" dirty="0"/>
          </a:p>
        </p:txBody>
      </p:sp>
    </p:spTree>
    <p:extLst>
      <p:ext uri="{BB962C8B-B14F-4D97-AF65-F5344CB8AC3E}">
        <p14:creationId xmlns:p14="http://schemas.microsoft.com/office/powerpoint/2010/main" val="5995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9359</TotalTime>
  <Words>6608</Words>
  <Application>Microsoft Office PowerPoint</Application>
  <PresentationFormat>Widescreen</PresentationFormat>
  <Paragraphs>492</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Times New Roman</vt:lpstr>
      <vt:lpstr>Office Theme</vt:lpstr>
      <vt:lpstr>PowerPoint Presentation</vt:lpstr>
      <vt:lpstr>Thank You for Joining Us! ¡Gracias por Estar Aquí!</vt:lpstr>
      <vt:lpstr>How to Use Zoom Video Conferencing/Cómo usar Videoconferencia de Zoom </vt:lpstr>
      <vt:lpstr>Agenda / Agenda</vt:lpstr>
      <vt:lpstr>Table Discussion Format and Report Back Formato de Discusión en Mesa </vt:lpstr>
      <vt:lpstr>PowerPoint Presentation</vt:lpstr>
      <vt:lpstr>PowerPoint Presentation</vt:lpstr>
      <vt:lpstr>PowerPoint Presentation</vt:lpstr>
      <vt:lpstr>Environmental Justice Element Topics/ Temas del Elemento de la Justicia Ambiental</vt:lpstr>
      <vt:lpstr>PowerPoint Presentation</vt:lpstr>
      <vt:lpstr>Safety Element Topics Temas del Elemento de Seguridad</vt:lpstr>
      <vt:lpstr>PowerPoint Presentation</vt:lpstr>
      <vt:lpstr>General Plan Process  Proceso del Plan General</vt:lpstr>
      <vt:lpstr>PowerPoint Presentation</vt:lpstr>
      <vt:lpstr>PowerPoint Presentation</vt:lpstr>
      <vt:lpstr>PowerPoint Presentation</vt:lpstr>
      <vt:lpstr>Five interrelated themes of EJ and Safety:  Cinco temas interrelacionados de JA y Seguridad: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Información de Contacto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Songco</dc:creator>
  <cp:lastModifiedBy>Vanessa Ramirez</cp:lastModifiedBy>
  <cp:revision>511</cp:revision>
  <dcterms:modified xsi:type="dcterms:W3CDTF">2023-09-19T19:30:48Z</dcterms:modified>
</cp:coreProperties>
</file>